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7" r:id="rId2"/>
  </p:sldMasterIdLst>
  <p:notesMasterIdLst>
    <p:notesMasterId r:id="rId13"/>
  </p:notesMasterIdLst>
  <p:handoutMasterIdLst>
    <p:handoutMasterId r:id="rId14"/>
  </p:handoutMasterIdLst>
  <p:sldIdLst>
    <p:sldId id="280" r:id="rId3"/>
    <p:sldId id="259" r:id="rId4"/>
    <p:sldId id="286" r:id="rId5"/>
    <p:sldId id="278" r:id="rId6"/>
    <p:sldId id="281" r:id="rId7"/>
    <p:sldId id="282" r:id="rId8"/>
    <p:sldId id="283" r:id="rId9"/>
    <p:sldId id="284" r:id="rId10"/>
    <p:sldId id="285" r:id="rId11"/>
    <p:sldId id="25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7252"/>
    <a:srgbClr val="67B355"/>
    <a:srgbClr val="F7E003"/>
    <a:srgbClr val="FAEB7A"/>
    <a:srgbClr val="3F7E00"/>
    <a:srgbClr val="336600"/>
    <a:srgbClr val="B6AF6A"/>
    <a:srgbClr val="A8A400"/>
    <a:srgbClr val="C5BF89"/>
    <a:srgbClr val="FFFF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144" autoAdjust="0"/>
    <p:restoredTop sz="94660"/>
  </p:normalViewPr>
  <p:slideViewPr>
    <p:cSldViewPr snapToGrid="0">
      <p:cViewPr varScale="1">
        <p:scale>
          <a:sx n="75" d="100"/>
          <a:sy n="75" d="100"/>
        </p:scale>
        <p:origin x="-102" y="-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992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#1">
  <dgm:title val=""/>
  <dgm:desc val=""/>
  <dgm:catLst>
    <dgm:cat type="accent2" pri="11200"/>
  </dgm:catLst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974274-28A3-4618-9D9F-3317D030E530}" type="doc">
      <dgm:prSet loTypeId="urn:microsoft.com/office/officeart/2008/layout/VerticalCurvedList#1" loCatId="list" qsTypeId="urn:microsoft.com/office/officeart/2005/8/quickstyle/3d1#1" qsCatId="3D" csTypeId="urn:microsoft.com/office/officeart/2005/8/colors/accent2_2#1" csCatId="accent2" phldr="1"/>
      <dgm:spPr/>
      <dgm:t>
        <a:bodyPr/>
        <a:lstStyle/>
        <a:p>
          <a:endParaRPr lang="zh-CN" altLang="en-US"/>
        </a:p>
      </dgm:t>
    </dgm:pt>
    <dgm:pt modelId="{0D92F710-5C7E-400C-B23C-C6DD6B4541CF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了解翻转课堂的概念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8A9AD6F-9270-49F2-A438-DE0EF38B2E28}" type="parTrans" cxnId="{E263D51E-27DC-490B-852A-BE461E41D56B}">
      <dgm:prSet/>
      <dgm:spPr/>
      <dgm:t>
        <a:bodyPr/>
        <a:lstStyle/>
        <a:p>
          <a:endParaRPr lang="zh-CN" altLang="en-US" sz="2000"/>
        </a:p>
      </dgm:t>
    </dgm:pt>
    <dgm:pt modelId="{6583BA89-6B11-441B-99D8-1AF0A8DAB621}" type="sibTrans" cxnId="{E263D51E-27DC-490B-852A-BE461E41D56B}">
      <dgm:prSet/>
      <dgm:spPr/>
      <dgm:t>
        <a:bodyPr/>
        <a:lstStyle/>
        <a:p>
          <a:endParaRPr lang="zh-CN" altLang="en-US" sz="2000"/>
        </a:p>
      </dgm:t>
    </dgm:pt>
    <dgm:pt modelId="{D515F9B4-2E22-493E-A447-CD459FFADCFE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能说出常用的翻转课堂技术平台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84C5A51-DF4F-40A6-9F90-F09A24912432}" type="parTrans" cxnId="{731623F8-3A28-4F02-9335-F8F315018D94}">
      <dgm:prSet/>
      <dgm:spPr/>
      <dgm:t>
        <a:bodyPr/>
        <a:lstStyle/>
        <a:p>
          <a:endParaRPr lang="zh-CN" altLang="en-US"/>
        </a:p>
      </dgm:t>
    </dgm:pt>
    <dgm:pt modelId="{66756A97-3F0E-4F26-A76F-E954C9B5581B}" type="sibTrans" cxnId="{731623F8-3A28-4F02-9335-F8F315018D94}">
      <dgm:prSet/>
      <dgm:spPr/>
      <dgm:t>
        <a:bodyPr/>
        <a:lstStyle/>
        <a:p>
          <a:endParaRPr lang="zh-CN" altLang="en-US"/>
        </a:p>
      </dgm:t>
    </dgm:pt>
    <dgm:pt modelId="{FACA05E4-FDE7-4D23-8FF2-F6A559D24A60}">
      <dgm:prSet phldrT="[文本]" custT="1"/>
      <dgm:spPr/>
      <dgm:t>
        <a:bodyPr/>
        <a:lstStyle/>
        <a:p>
          <a:r>
            <a:rPr lang="zh-CN" altLang="en-US" sz="20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能够设计出翻转课堂教学案例</a:t>
          </a:r>
          <a:endParaRPr lang="zh-CN" altLang="en-US" sz="20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0C04D38-9295-41CC-8246-6146F072BE73}" type="parTrans" cxnId="{0E1E1537-B470-449E-BAB7-7D503900AC47}">
      <dgm:prSet/>
      <dgm:spPr/>
      <dgm:t>
        <a:bodyPr/>
        <a:lstStyle/>
        <a:p>
          <a:endParaRPr lang="zh-CN" altLang="en-US"/>
        </a:p>
      </dgm:t>
    </dgm:pt>
    <dgm:pt modelId="{9564BC39-C6D5-4DDA-A62A-8820AB37D079}" type="sibTrans" cxnId="{0E1E1537-B470-449E-BAB7-7D503900AC47}">
      <dgm:prSet/>
      <dgm:spPr/>
      <dgm:t>
        <a:bodyPr/>
        <a:lstStyle/>
        <a:p>
          <a:endParaRPr lang="zh-CN" altLang="en-US"/>
        </a:p>
      </dgm:t>
    </dgm:pt>
    <dgm:pt modelId="{92D82000-A5D3-4C67-BB75-2E38957DAD46}" type="pres">
      <dgm:prSet presAssocID="{5E974274-28A3-4618-9D9F-3317D030E53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3F98FE72-3BD7-485F-A8D8-C980947510DC}" type="pres">
      <dgm:prSet presAssocID="{5E974274-28A3-4618-9D9F-3317D030E530}" presName="Name1" presStyleCnt="0"/>
      <dgm:spPr/>
    </dgm:pt>
    <dgm:pt modelId="{48F92309-284D-456B-9F61-3C3C9BEF4250}" type="pres">
      <dgm:prSet presAssocID="{5E974274-28A3-4618-9D9F-3317D030E530}" presName="cycle" presStyleCnt="0"/>
      <dgm:spPr/>
    </dgm:pt>
    <dgm:pt modelId="{0D1AA578-5C29-46B6-A3E5-84BDA15DCC79}" type="pres">
      <dgm:prSet presAssocID="{5E974274-28A3-4618-9D9F-3317D030E530}" presName="srcNode" presStyleLbl="node1" presStyleIdx="0" presStyleCnt="3"/>
      <dgm:spPr/>
    </dgm:pt>
    <dgm:pt modelId="{362D168F-6547-4535-97AC-A85D22C1A2B7}" type="pres">
      <dgm:prSet presAssocID="{5E974274-28A3-4618-9D9F-3317D030E530}" presName="conn" presStyleLbl="parChTrans1D2" presStyleIdx="0" presStyleCnt="1"/>
      <dgm:spPr/>
      <dgm:t>
        <a:bodyPr/>
        <a:lstStyle/>
        <a:p>
          <a:endParaRPr lang="zh-CN" altLang="en-US"/>
        </a:p>
      </dgm:t>
    </dgm:pt>
    <dgm:pt modelId="{2E1AE111-A528-4520-B1C4-B823F09433D6}" type="pres">
      <dgm:prSet presAssocID="{5E974274-28A3-4618-9D9F-3317D030E530}" presName="extraNode" presStyleLbl="node1" presStyleIdx="0" presStyleCnt="3"/>
      <dgm:spPr/>
    </dgm:pt>
    <dgm:pt modelId="{218540F5-799D-4B54-A085-8FB1E0406B4C}" type="pres">
      <dgm:prSet presAssocID="{5E974274-28A3-4618-9D9F-3317D030E530}" presName="dstNode" presStyleLbl="node1" presStyleIdx="0" presStyleCnt="3"/>
      <dgm:spPr/>
    </dgm:pt>
    <dgm:pt modelId="{2BD62017-1CC4-4EC1-A2BA-F244FC420EC7}" type="pres">
      <dgm:prSet presAssocID="{0D92F710-5C7E-400C-B23C-C6DD6B4541CF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A255D2C-6052-4B5A-B6B3-5E7DF97367E8}" type="pres">
      <dgm:prSet presAssocID="{0D92F710-5C7E-400C-B23C-C6DD6B4541CF}" presName="accent_1" presStyleCnt="0"/>
      <dgm:spPr/>
    </dgm:pt>
    <dgm:pt modelId="{F392F013-4AFD-4763-9AFD-6016151230C1}" type="pres">
      <dgm:prSet presAssocID="{0D92F710-5C7E-400C-B23C-C6DD6B4541CF}" presName="accentRepeatNode" presStyleLbl="solidFgAcc1" presStyleIdx="0" presStyleCnt="3"/>
      <dgm:spPr/>
      <dgm:t>
        <a:bodyPr/>
        <a:lstStyle/>
        <a:p>
          <a:endParaRPr lang="zh-CN" altLang="en-US"/>
        </a:p>
      </dgm:t>
    </dgm:pt>
    <dgm:pt modelId="{11F01EBB-3AD6-4E91-ACF3-EB7096FF28FC}" type="pres">
      <dgm:prSet presAssocID="{D515F9B4-2E22-493E-A447-CD459FFADCFE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574479E-368A-43A7-81B1-0BDC6EDD3467}" type="pres">
      <dgm:prSet presAssocID="{D515F9B4-2E22-493E-A447-CD459FFADCFE}" presName="accent_2" presStyleCnt="0"/>
      <dgm:spPr/>
    </dgm:pt>
    <dgm:pt modelId="{8BE52B16-011D-47C4-A756-14AFEFB612CF}" type="pres">
      <dgm:prSet presAssocID="{D515F9B4-2E22-493E-A447-CD459FFADCFE}" presName="accentRepeatNode" presStyleLbl="solidFgAcc1" presStyleIdx="1" presStyleCnt="3"/>
      <dgm:spPr/>
    </dgm:pt>
    <dgm:pt modelId="{BA7F6869-5991-4897-BDF1-D9C363100D8D}" type="pres">
      <dgm:prSet presAssocID="{FACA05E4-FDE7-4D23-8FF2-F6A559D24A60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42D77A4-DD0F-474D-ACE6-5E41FA05CA81}" type="pres">
      <dgm:prSet presAssocID="{FACA05E4-FDE7-4D23-8FF2-F6A559D24A60}" presName="accent_3" presStyleCnt="0"/>
      <dgm:spPr/>
    </dgm:pt>
    <dgm:pt modelId="{BD66AF70-ADA7-46C6-8C33-BC44FEE34F0D}" type="pres">
      <dgm:prSet presAssocID="{FACA05E4-FDE7-4D23-8FF2-F6A559D24A60}" presName="accentRepeatNode" presStyleLbl="solidFgAcc1" presStyleIdx="2" presStyleCnt="3"/>
      <dgm:spPr/>
    </dgm:pt>
  </dgm:ptLst>
  <dgm:cxnLst>
    <dgm:cxn modelId="{8AC6AC10-AF54-4B93-A7F1-615F9928FA82}" type="presOf" srcId="{5E974274-28A3-4618-9D9F-3317D030E530}" destId="{92D82000-A5D3-4C67-BB75-2E38957DAD46}" srcOrd="0" destOrd="0" presId="urn:microsoft.com/office/officeart/2008/layout/VerticalCurvedList#1"/>
    <dgm:cxn modelId="{0E1E1537-B470-449E-BAB7-7D503900AC47}" srcId="{5E974274-28A3-4618-9D9F-3317D030E530}" destId="{FACA05E4-FDE7-4D23-8FF2-F6A559D24A60}" srcOrd="2" destOrd="0" parTransId="{30C04D38-9295-41CC-8246-6146F072BE73}" sibTransId="{9564BC39-C6D5-4DDA-A62A-8820AB37D079}"/>
    <dgm:cxn modelId="{43E9A1A3-49EB-46BF-91A7-6D2DCE81DC2A}" type="presOf" srcId="{0D92F710-5C7E-400C-B23C-C6DD6B4541CF}" destId="{2BD62017-1CC4-4EC1-A2BA-F244FC420EC7}" srcOrd="0" destOrd="0" presId="urn:microsoft.com/office/officeart/2008/layout/VerticalCurvedList#1"/>
    <dgm:cxn modelId="{A0EFDA36-9D23-4467-85C8-7433653820B5}" type="presOf" srcId="{FACA05E4-FDE7-4D23-8FF2-F6A559D24A60}" destId="{BA7F6869-5991-4897-BDF1-D9C363100D8D}" srcOrd="0" destOrd="0" presId="urn:microsoft.com/office/officeart/2008/layout/VerticalCurvedList#1"/>
    <dgm:cxn modelId="{4F4EF1B7-0E49-4345-A0D7-B2D12A80B100}" type="presOf" srcId="{D515F9B4-2E22-493E-A447-CD459FFADCFE}" destId="{11F01EBB-3AD6-4E91-ACF3-EB7096FF28FC}" srcOrd="0" destOrd="0" presId="urn:microsoft.com/office/officeart/2008/layout/VerticalCurvedList#1"/>
    <dgm:cxn modelId="{F5DE778B-F102-461A-A734-14401A299221}" type="presOf" srcId="{6583BA89-6B11-441B-99D8-1AF0A8DAB621}" destId="{362D168F-6547-4535-97AC-A85D22C1A2B7}" srcOrd="0" destOrd="0" presId="urn:microsoft.com/office/officeart/2008/layout/VerticalCurvedList#1"/>
    <dgm:cxn modelId="{731623F8-3A28-4F02-9335-F8F315018D94}" srcId="{5E974274-28A3-4618-9D9F-3317D030E530}" destId="{D515F9B4-2E22-493E-A447-CD459FFADCFE}" srcOrd="1" destOrd="0" parTransId="{B84C5A51-DF4F-40A6-9F90-F09A24912432}" sibTransId="{66756A97-3F0E-4F26-A76F-E954C9B5581B}"/>
    <dgm:cxn modelId="{E263D51E-27DC-490B-852A-BE461E41D56B}" srcId="{5E974274-28A3-4618-9D9F-3317D030E530}" destId="{0D92F710-5C7E-400C-B23C-C6DD6B4541CF}" srcOrd="0" destOrd="0" parTransId="{B8A9AD6F-9270-49F2-A438-DE0EF38B2E28}" sibTransId="{6583BA89-6B11-441B-99D8-1AF0A8DAB621}"/>
    <dgm:cxn modelId="{6118F078-931B-44CB-8025-C530C231EF00}" type="presParOf" srcId="{92D82000-A5D3-4C67-BB75-2E38957DAD46}" destId="{3F98FE72-3BD7-485F-A8D8-C980947510DC}" srcOrd="0" destOrd="0" presId="urn:microsoft.com/office/officeart/2008/layout/VerticalCurvedList#1"/>
    <dgm:cxn modelId="{2B2A604D-1391-4A66-85DA-98F4FD870A62}" type="presParOf" srcId="{3F98FE72-3BD7-485F-A8D8-C980947510DC}" destId="{48F92309-284D-456B-9F61-3C3C9BEF4250}" srcOrd="0" destOrd="0" presId="urn:microsoft.com/office/officeart/2008/layout/VerticalCurvedList#1"/>
    <dgm:cxn modelId="{53CC3177-70E7-49C7-AC63-6647355FEB5C}" type="presParOf" srcId="{48F92309-284D-456B-9F61-3C3C9BEF4250}" destId="{0D1AA578-5C29-46B6-A3E5-84BDA15DCC79}" srcOrd="0" destOrd="0" presId="urn:microsoft.com/office/officeart/2008/layout/VerticalCurvedList#1"/>
    <dgm:cxn modelId="{2EA47CE9-5828-42F0-9A88-B86B0183B265}" type="presParOf" srcId="{48F92309-284D-456B-9F61-3C3C9BEF4250}" destId="{362D168F-6547-4535-97AC-A85D22C1A2B7}" srcOrd="1" destOrd="0" presId="urn:microsoft.com/office/officeart/2008/layout/VerticalCurvedList#1"/>
    <dgm:cxn modelId="{54E9572D-F220-4D88-8A0A-6402BFD0C375}" type="presParOf" srcId="{48F92309-284D-456B-9F61-3C3C9BEF4250}" destId="{2E1AE111-A528-4520-B1C4-B823F09433D6}" srcOrd="2" destOrd="0" presId="urn:microsoft.com/office/officeart/2008/layout/VerticalCurvedList#1"/>
    <dgm:cxn modelId="{509F2D37-E94B-45B0-A9F4-37E41F01F80C}" type="presParOf" srcId="{48F92309-284D-456B-9F61-3C3C9BEF4250}" destId="{218540F5-799D-4B54-A085-8FB1E0406B4C}" srcOrd="3" destOrd="0" presId="urn:microsoft.com/office/officeart/2008/layout/VerticalCurvedList#1"/>
    <dgm:cxn modelId="{6623487D-6C1C-4A50-A886-238C9C1DB942}" type="presParOf" srcId="{3F98FE72-3BD7-485F-A8D8-C980947510DC}" destId="{2BD62017-1CC4-4EC1-A2BA-F244FC420EC7}" srcOrd="1" destOrd="0" presId="urn:microsoft.com/office/officeart/2008/layout/VerticalCurvedList#1"/>
    <dgm:cxn modelId="{5ED5B570-A39C-464D-BD36-C501CB5271A7}" type="presParOf" srcId="{3F98FE72-3BD7-485F-A8D8-C980947510DC}" destId="{6A255D2C-6052-4B5A-B6B3-5E7DF97367E8}" srcOrd="2" destOrd="0" presId="urn:microsoft.com/office/officeart/2008/layout/VerticalCurvedList#1"/>
    <dgm:cxn modelId="{2234B223-147C-4A1D-9863-F5C13A5EA199}" type="presParOf" srcId="{6A255D2C-6052-4B5A-B6B3-5E7DF97367E8}" destId="{F392F013-4AFD-4763-9AFD-6016151230C1}" srcOrd="0" destOrd="0" presId="urn:microsoft.com/office/officeart/2008/layout/VerticalCurvedList#1"/>
    <dgm:cxn modelId="{512553F5-7FEF-4F76-967D-294D63783B9D}" type="presParOf" srcId="{3F98FE72-3BD7-485F-A8D8-C980947510DC}" destId="{11F01EBB-3AD6-4E91-ACF3-EB7096FF28FC}" srcOrd="3" destOrd="0" presId="urn:microsoft.com/office/officeart/2008/layout/VerticalCurvedList#1"/>
    <dgm:cxn modelId="{D5A0DAAE-B29C-41B2-A22F-D9DBA73C2B3D}" type="presParOf" srcId="{3F98FE72-3BD7-485F-A8D8-C980947510DC}" destId="{F574479E-368A-43A7-81B1-0BDC6EDD3467}" srcOrd="4" destOrd="0" presId="urn:microsoft.com/office/officeart/2008/layout/VerticalCurvedList#1"/>
    <dgm:cxn modelId="{1AAE69FD-7592-4B2A-B7A6-0FDCDCBA1B30}" type="presParOf" srcId="{F574479E-368A-43A7-81B1-0BDC6EDD3467}" destId="{8BE52B16-011D-47C4-A756-14AFEFB612CF}" srcOrd="0" destOrd="0" presId="urn:microsoft.com/office/officeart/2008/layout/VerticalCurvedList#1"/>
    <dgm:cxn modelId="{D79F8061-BD63-424F-8A34-93653149853E}" type="presParOf" srcId="{3F98FE72-3BD7-485F-A8D8-C980947510DC}" destId="{BA7F6869-5991-4897-BDF1-D9C363100D8D}" srcOrd="5" destOrd="0" presId="urn:microsoft.com/office/officeart/2008/layout/VerticalCurvedList#1"/>
    <dgm:cxn modelId="{BF8F6068-EB07-4783-B008-4D1DB9F71F16}" type="presParOf" srcId="{3F98FE72-3BD7-485F-A8D8-C980947510DC}" destId="{E42D77A4-DD0F-474D-ACE6-5E41FA05CA81}" srcOrd="6" destOrd="0" presId="urn:microsoft.com/office/officeart/2008/layout/VerticalCurvedList#1"/>
    <dgm:cxn modelId="{6AF52C20-E335-4075-A9B8-AD29006B15BB}" type="presParOf" srcId="{E42D77A4-DD0F-474D-ACE6-5E41FA05CA81}" destId="{BD66AF70-ADA7-46C6-8C33-BC44FEE34F0D}" srcOrd="0" destOrd="0" presId="urn:microsoft.com/office/officeart/2008/layout/VerticalCurvedLis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2D168F-6547-4535-97AC-A85D22C1A2B7}">
      <dsp:nvSpPr>
        <dsp:cNvPr id="0" name=""/>
        <dsp:cNvSpPr/>
      </dsp:nvSpPr>
      <dsp:spPr>
        <a:xfrm>
          <a:off x="-2763591" y="-426086"/>
          <a:ext cx="3298023" cy="3298023"/>
        </a:xfrm>
        <a:prstGeom prst="blockArc">
          <a:avLst>
            <a:gd name="adj1" fmla="val 18900000"/>
            <a:gd name="adj2" fmla="val 2700000"/>
            <a:gd name="adj3" fmla="val 655"/>
          </a:avLst>
        </a:prstGeom>
        <a:noFill/>
        <a:ln w="1587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D62017-1CC4-4EC1-A2BA-F244FC420EC7}">
      <dsp:nvSpPr>
        <dsp:cNvPr id="0" name=""/>
        <dsp:cNvSpPr/>
      </dsp:nvSpPr>
      <dsp:spPr>
        <a:xfrm>
          <a:off x="343607" y="244585"/>
          <a:ext cx="5174123" cy="48917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827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了解翻转课堂的概念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43607" y="244585"/>
        <a:ext cx="5174123" cy="489170"/>
      </dsp:txXfrm>
    </dsp:sp>
    <dsp:sp modelId="{F392F013-4AFD-4763-9AFD-6016151230C1}">
      <dsp:nvSpPr>
        <dsp:cNvPr id="0" name=""/>
        <dsp:cNvSpPr/>
      </dsp:nvSpPr>
      <dsp:spPr>
        <a:xfrm>
          <a:off x="37875" y="183438"/>
          <a:ext cx="611462" cy="6114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1F01EBB-3AD6-4E91-ACF3-EB7096FF28FC}">
      <dsp:nvSpPr>
        <dsp:cNvPr id="0" name=""/>
        <dsp:cNvSpPr/>
      </dsp:nvSpPr>
      <dsp:spPr>
        <a:xfrm>
          <a:off x="521420" y="978340"/>
          <a:ext cx="4996309" cy="48917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827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能说出常用的翻转课堂技术平台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521420" y="978340"/>
        <a:ext cx="4996309" cy="489170"/>
      </dsp:txXfrm>
    </dsp:sp>
    <dsp:sp modelId="{8BE52B16-011D-47C4-A756-14AFEFB612CF}">
      <dsp:nvSpPr>
        <dsp:cNvPr id="0" name=""/>
        <dsp:cNvSpPr/>
      </dsp:nvSpPr>
      <dsp:spPr>
        <a:xfrm>
          <a:off x="215689" y="917194"/>
          <a:ext cx="611462" cy="6114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7F6869-5991-4897-BDF1-D9C363100D8D}">
      <dsp:nvSpPr>
        <dsp:cNvPr id="0" name=""/>
        <dsp:cNvSpPr/>
      </dsp:nvSpPr>
      <dsp:spPr>
        <a:xfrm>
          <a:off x="343607" y="1712095"/>
          <a:ext cx="5174123" cy="48917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827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000" kern="1200" dirty="0" smtClean="0">
              <a:latin typeface="微软雅黑" panose="020B0503020204020204" pitchFamily="34" charset="-122"/>
              <a:ea typeface="微软雅黑" panose="020B0503020204020204" pitchFamily="34" charset="-122"/>
            </a:rPr>
            <a:t>能够设计出翻转课堂教学案例</a:t>
          </a:r>
          <a:endParaRPr lang="zh-CN" altLang="en-US" sz="2000" kern="1200" dirty="0"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343607" y="1712095"/>
        <a:ext cx="5174123" cy="489170"/>
      </dsp:txXfrm>
    </dsp:sp>
    <dsp:sp modelId="{BD66AF70-ADA7-46C6-8C33-BC44FEE34F0D}">
      <dsp:nvSpPr>
        <dsp:cNvPr id="0" name=""/>
        <dsp:cNvSpPr/>
      </dsp:nvSpPr>
      <dsp:spPr>
        <a:xfrm>
          <a:off x="37875" y="1650949"/>
          <a:ext cx="611462" cy="6114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#1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#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430AA-2910-4C62-B640-783AB9E128FE}" type="datetimeFigureOut">
              <a:rPr lang="zh-CN" altLang="en-US" smtClean="0"/>
              <a:t>2016/12/16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2DF9B7-75ED-4357-860D-80DF5D509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652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CD72D-B50D-4953-AFA9-8D6F9D024474}" type="datetimeFigureOut">
              <a:rPr lang="zh-CN" altLang="en-US" smtClean="0"/>
              <a:t>2016/12/16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83771D-A690-4003-9407-5721479494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287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3771D-A690-4003-9407-57214794944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070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000240" y="6522324"/>
            <a:ext cx="1146283" cy="370396"/>
          </a:xfrm>
        </p:spPr>
        <p:txBody>
          <a:bodyPr/>
          <a:lstStyle/>
          <a:p>
            <a:fld id="{FB191717-C8C6-4EC0-B2D2-E64E0C4BBB68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27840" y="6527695"/>
            <a:ext cx="76199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4E2FE-5F6C-4098-8C03-6808D1EEC1D2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对角圆角矩形 8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对角圆角矩形 9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对角圆角矩形 10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对角圆角矩形 11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 userDrawn="1"/>
        </p:nvSpPr>
        <p:spPr>
          <a:xfrm>
            <a:off x="2711887" y="100928"/>
            <a:ext cx="1415772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 userDrawn="1"/>
        </p:nvSpPr>
        <p:spPr>
          <a:xfrm>
            <a:off x="4597301" y="144473"/>
            <a:ext cx="954107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17" name="文本框 16"/>
          <p:cNvSpPr txBox="1"/>
          <p:nvPr userDrawn="1"/>
        </p:nvSpPr>
        <p:spPr>
          <a:xfrm>
            <a:off x="6087397" y="149071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18" name="文本框 17"/>
          <p:cNvSpPr txBox="1"/>
          <p:nvPr userDrawn="1"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19" name="直接连接符 18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等腰三角形 6"/>
          <p:cNvSpPr/>
          <p:nvPr userDrawn="1"/>
        </p:nvSpPr>
        <p:spPr>
          <a:xfrm flipV="1">
            <a:off x="3246375" y="519801"/>
            <a:ext cx="363600" cy="188223"/>
          </a:xfrm>
          <a:prstGeom prst="triangle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A04293-6952-461C-8650-48A9C43B5554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24" name="对角圆角矩形 23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对角圆角矩形 24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对角圆角矩形 25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对角圆角矩形 26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8" name="直接连接符 27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 userDrawn="1"/>
        </p:nvSpPr>
        <p:spPr>
          <a:xfrm>
            <a:off x="2720596" y="135764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30" name="直接连接符 29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 userDrawn="1"/>
        </p:nvSpPr>
        <p:spPr>
          <a:xfrm>
            <a:off x="4571174" y="74801"/>
            <a:ext cx="1107996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32" name="文本框 31"/>
          <p:cNvSpPr txBox="1"/>
          <p:nvPr userDrawn="1"/>
        </p:nvSpPr>
        <p:spPr>
          <a:xfrm>
            <a:off x="6087397" y="149071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33" name="文本框 32"/>
          <p:cNvSpPr txBox="1"/>
          <p:nvPr userDrawn="1"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34" name="直接连接符 33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6" name="等腰三角形 35"/>
          <p:cNvSpPr/>
          <p:nvPr userDrawn="1"/>
        </p:nvSpPr>
        <p:spPr>
          <a:xfrm flipV="1">
            <a:off x="4918350" y="506411"/>
            <a:ext cx="363600" cy="188223"/>
          </a:xfrm>
          <a:prstGeom prst="triangle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10E0C-5E39-438B-B279-9EFD2F07B420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44" name="对角圆角矩形 43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对角圆角矩形 44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对角圆角矩形 45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对角圆角矩形 46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 userDrawn="1"/>
        </p:nvSpPr>
        <p:spPr>
          <a:xfrm>
            <a:off x="2720596" y="118346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50" name="直接连接符 49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 userDrawn="1"/>
        </p:nvSpPr>
        <p:spPr>
          <a:xfrm>
            <a:off x="4597301" y="144473"/>
            <a:ext cx="954107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52" name="文本框 51"/>
          <p:cNvSpPr txBox="1"/>
          <p:nvPr userDrawn="1"/>
        </p:nvSpPr>
        <p:spPr>
          <a:xfrm>
            <a:off x="6078688" y="88108"/>
            <a:ext cx="1415772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53" name="文本框 52"/>
          <p:cNvSpPr txBox="1"/>
          <p:nvPr userDrawn="1"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54" name="直接连接符 53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6" name="等腰三角形 55"/>
          <p:cNvSpPr/>
          <p:nvPr userDrawn="1"/>
        </p:nvSpPr>
        <p:spPr>
          <a:xfrm flipV="1">
            <a:off x="6588742" y="506411"/>
            <a:ext cx="363600" cy="188223"/>
          </a:xfrm>
          <a:prstGeom prst="triangle">
            <a:avLst/>
          </a:prstGeom>
          <a:solidFill>
            <a:srgbClr val="67B355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B62B0-2C01-440F-958D-8CD804C6A690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28048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20" name="对角圆角矩形 19"/>
          <p:cNvSpPr/>
          <p:nvPr userDrawn="1"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对角圆角矩形 20"/>
          <p:cNvSpPr/>
          <p:nvPr userDrawn="1"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对角圆角矩形 21"/>
          <p:cNvSpPr/>
          <p:nvPr userDrawn="1"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对角圆角矩形 22"/>
          <p:cNvSpPr/>
          <p:nvPr userDrawn="1"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 userDrawn="1"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 userDrawn="1"/>
        </p:nvSpPr>
        <p:spPr>
          <a:xfrm>
            <a:off x="2711887" y="135764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26" name="直接连接符 25"/>
          <p:cNvCxnSpPr/>
          <p:nvPr userDrawn="1"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 userDrawn="1"/>
        </p:nvSpPr>
        <p:spPr>
          <a:xfrm>
            <a:off x="4597301" y="144473"/>
            <a:ext cx="954107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28" name="文本框 27"/>
          <p:cNvSpPr txBox="1"/>
          <p:nvPr userDrawn="1"/>
        </p:nvSpPr>
        <p:spPr>
          <a:xfrm>
            <a:off x="6087397" y="149071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29" name="文本框 28"/>
          <p:cNvSpPr txBox="1"/>
          <p:nvPr userDrawn="1"/>
        </p:nvSpPr>
        <p:spPr>
          <a:xfrm>
            <a:off x="7784629" y="100928"/>
            <a:ext cx="1415772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30" name="直接连接符 29"/>
          <p:cNvCxnSpPr/>
          <p:nvPr userDrawn="1"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 userDrawn="1"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2" name="等腰三角形 31"/>
          <p:cNvSpPr/>
          <p:nvPr userDrawn="1"/>
        </p:nvSpPr>
        <p:spPr>
          <a:xfrm flipV="1">
            <a:off x="8307538" y="506411"/>
            <a:ext cx="363600" cy="188223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 anchor="ctr">
            <a:normAutofit/>
          </a:bodyPr>
          <a:lstStyle>
            <a:lvl1pPr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836B0-334D-4A22-83B4-F331F93EF424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D2FA1-4D71-4CF8-9240-77F039494A95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5B6AF-BE2B-4C92-B098-AD79C0D0D4D3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37CC5-F770-4DAA-8ACB-0CDA9DE4D1CE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EE626-4487-4800-98B9-7CA87D50890F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1EE7-C6E6-47A9-9723-A212D4E0B303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FE73-D1A2-4D1D-96D5-314AAB14F08D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CA5E5-691F-41F0-AFB9-86A00A1F40E3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0C4F8-66A4-4DAA-9170-3B782BAE0C30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78FB3-CA2C-42F6-B666-75AA2701B2D4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764BB-9F53-4D89-8B85-B5FD5F176825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5DE5B-7867-4AEC-8EF9-35574C8CC465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-11576" y="-11576"/>
            <a:ext cx="3611301" cy="68832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gradFill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11E32-80AF-48E6-9989-D319C3ABC867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87515-5B98-4D2E-9DA4-42DDD79BA0DD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2E76F-F972-492A-B6AE-C94446D09E56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F02C2-667D-4109-B250-BDCAD02328DC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3B4F-FB68-44F8-B5E2-64D87291424B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FB590-A625-4177-9E3A-3B6086DFEE6F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1B6CE-9679-41DD-86D7-9F30E31CDC37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0DBA-023B-47F1-A7A5-9BC195A19D19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DE26D-8058-4DBD-B812-D687E7467173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1498-89D7-48D6-B65E-748440662720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7A46F-FD3D-40C4-9F33-6C275E3A53C9}" type="datetime1">
              <a:rPr lang="en-US" altLang="zh-CN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panose="05040102010807070707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C7CC3-9E1A-4655-9508-6E02633AE15D}" type="datetime1">
              <a:rPr lang="en-US" altLang="zh-CN" smtClean="0"/>
              <a:t>12/16/2016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4C6D1-0A8A-4AEB-BC41-DC15C5D9789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ko.cn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20"/>
          <p:cNvSpPr txBox="1"/>
          <p:nvPr/>
        </p:nvSpPr>
        <p:spPr>
          <a:xfrm>
            <a:off x="1825814" y="944940"/>
            <a:ext cx="10941541" cy="1323439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b="1" dirty="0" smtClean="0">
                <a:solidFill>
                  <a:schemeClr val="accent6"/>
                </a:solidFill>
                <a:latin typeface="Arial Black" panose="020B0A04020102020204" pitchFamily="34" charset="0"/>
                <a:ea typeface="时尚中黑简体" pitchFamily="2" charset="-122"/>
              </a:rPr>
              <a:t>现代教育技术应用</a:t>
            </a:r>
            <a:endParaRPr lang="zh-CN" altLang="en-US" sz="8000" b="1" dirty="0">
              <a:solidFill>
                <a:schemeClr val="accent6"/>
              </a:solidFill>
              <a:latin typeface="Arial Black" panose="020B0A04020102020204" pitchFamily="34" charset="0"/>
              <a:ea typeface="时尚中黑简体" pitchFamily="2" charset="-122"/>
            </a:endParaRPr>
          </a:p>
        </p:txBody>
      </p:sp>
      <p:grpSp>
        <p:nvGrpSpPr>
          <p:cNvPr id="6" name="Group 22"/>
          <p:cNvGrpSpPr/>
          <p:nvPr/>
        </p:nvGrpSpPr>
        <p:grpSpPr>
          <a:xfrm>
            <a:off x="8863553" y="5450851"/>
            <a:ext cx="284549" cy="285125"/>
            <a:chOff x="2495600" y="3102417"/>
            <a:chExt cx="646764" cy="648072"/>
          </a:xfrm>
        </p:grpSpPr>
        <p:grpSp>
          <p:nvGrpSpPr>
            <p:cNvPr id="7" name="组合 79"/>
            <p:cNvGrpSpPr/>
            <p:nvPr/>
          </p:nvGrpSpPr>
          <p:grpSpPr bwMode="auto">
            <a:xfrm>
              <a:off x="2495600" y="3102417"/>
              <a:ext cx="646764" cy="648072"/>
              <a:chOff x="6379729" y="2488774"/>
              <a:chExt cx="2513016" cy="2513016"/>
            </a:xfrm>
          </p:grpSpPr>
          <p:sp>
            <p:nvSpPr>
              <p:cNvPr id="9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10" name="任意多边形 83"/>
              <p:cNvSpPr/>
              <p:nvPr/>
            </p:nvSpPr>
            <p:spPr>
              <a:xfrm rot="16377237">
                <a:off x="6397834" y="2506880"/>
                <a:ext cx="2476803" cy="2476801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8" name="椭圆 80"/>
            <p:cNvSpPr/>
            <p:nvPr/>
          </p:nvSpPr>
          <p:spPr bwMode="auto">
            <a:xfrm>
              <a:off x="2631544" y="3238636"/>
              <a:ext cx="374874" cy="375634"/>
            </a:xfrm>
            <a:prstGeom prst="ellipse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9148101" y="5401071"/>
            <a:ext cx="3365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 位：  北京师范大学            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50669" y="5928335"/>
            <a:ext cx="3334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 者：  毛荷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王翠霞            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22"/>
          <p:cNvGrpSpPr/>
          <p:nvPr/>
        </p:nvGrpSpPr>
        <p:grpSpPr>
          <a:xfrm>
            <a:off x="8863552" y="5943688"/>
            <a:ext cx="284549" cy="285125"/>
            <a:chOff x="2495600" y="3102417"/>
            <a:chExt cx="646764" cy="648072"/>
          </a:xfrm>
        </p:grpSpPr>
        <p:grpSp>
          <p:nvGrpSpPr>
            <p:cNvPr id="19" name="组合 79"/>
            <p:cNvGrpSpPr/>
            <p:nvPr/>
          </p:nvGrpSpPr>
          <p:grpSpPr bwMode="auto">
            <a:xfrm>
              <a:off x="2495600" y="3102417"/>
              <a:ext cx="646764" cy="648072"/>
              <a:chOff x="6379729" y="2488774"/>
              <a:chExt cx="2513016" cy="2513016"/>
            </a:xfrm>
          </p:grpSpPr>
          <p:sp>
            <p:nvSpPr>
              <p:cNvPr id="21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22" name="任意多边形 83"/>
              <p:cNvSpPr/>
              <p:nvPr/>
            </p:nvSpPr>
            <p:spPr>
              <a:xfrm rot="16377237">
                <a:off x="6397834" y="2506880"/>
                <a:ext cx="2476803" cy="2476801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0" name="椭圆 80"/>
            <p:cNvSpPr/>
            <p:nvPr/>
          </p:nvSpPr>
          <p:spPr bwMode="auto">
            <a:xfrm>
              <a:off x="2631544" y="3238636"/>
              <a:ext cx="374874" cy="375634"/>
            </a:xfrm>
            <a:prstGeom prst="ellipse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kern="0">
                <a:solidFill>
                  <a:srgbClr val="FFFFFF"/>
                </a:solidFill>
              </a:endParaRP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106" y="5240335"/>
            <a:ext cx="1438275" cy="1438275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978" y="5247355"/>
            <a:ext cx="1438275" cy="143827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941" y="5219564"/>
            <a:ext cx="1438275" cy="1438275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382" y="4128902"/>
            <a:ext cx="1438275" cy="143827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804" y="4128902"/>
            <a:ext cx="1438275" cy="1438275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023" y="5233773"/>
            <a:ext cx="1438275" cy="1438275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988" y="4109795"/>
            <a:ext cx="1438275" cy="1438275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239" y="4128903"/>
            <a:ext cx="1438275" cy="1438275"/>
          </a:xfrm>
          <a:prstGeom prst="rect">
            <a:avLst/>
          </a:prstGeom>
        </p:spPr>
      </p:pic>
      <p:sp>
        <p:nvSpPr>
          <p:cNvPr id="25" name="标题 1"/>
          <p:cNvSpPr txBox="1"/>
          <p:nvPr/>
        </p:nvSpPr>
        <p:spPr>
          <a:xfrm>
            <a:off x="1999439" y="2516694"/>
            <a:ext cx="8915399" cy="156552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信息化教学设计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第2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讲 信息化教学设计案例之翻转课堂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000"/>
                            </p:stCondLst>
                            <p:childTnLst>
                              <p:par>
                                <p:cTn id="10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7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对角圆角矩形 18"/>
          <p:cNvSpPr/>
          <p:nvPr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对角圆角矩形 17"/>
          <p:cNvSpPr/>
          <p:nvPr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对角圆角矩形 16"/>
          <p:cNvSpPr/>
          <p:nvPr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对角圆角矩形 15"/>
          <p:cNvSpPr/>
          <p:nvPr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720596" y="135764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571174" y="74801"/>
            <a:ext cx="1107996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087397" y="149071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0" name="流程图: 可选过程 19"/>
          <p:cNvSpPr/>
          <p:nvPr/>
        </p:nvSpPr>
        <p:spPr>
          <a:xfrm>
            <a:off x="3385297" y="2776973"/>
            <a:ext cx="552524" cy="1716650"/>
          </a:xfrm>
          <a:prstGeom prst="flowChartAlternateProces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 学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标</a:t>
            </a:r>
          </a:p>
        </p:txBody>
      </p:sp>
      <p:graphicFrame>
        <p:nvGraphicFramePr>
          <p:cNvPr id="23" name="内容占位符 29"/>
          <p:cNvGraphicFramePr/>
          <p:nvPr/>
        </p:nvGraphicFramePr>
        <p:xfrm>
          <a:off x="4206240" y="2325957"/>
          <a:ext cx="5547360" cy="24458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文本框 23"/>
          <p:cNvSpPr txBox="1"/>
          <p:nvPr/>
        </p:nvSpPr>
        <p:spPr>
          <a:xfrm>
            <a:off x="4394791" y="2620463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562465" y="3348827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394791" y="4093513"/>
            <a:ext cx="3353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2"/>
          <p:cNvSpPr txBox="1"/>
          <p:nvPr/>
        </p:nvSpPr>
        <p:spPr>
          <a:xfrm>
            <a:off x="3061580" y="1436913"/>
            <a:ext cx="1981962" cy="653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  <a:endParaRPr lang="zh-CN" altLang="en-US" sz="2400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"/>
          <p:cNvSpPr txBox="1"/>
          <p:nvPr/>
        </p:nvSpPr>
        <p:spPr>
          <a:xfrm>
            <a:off x="3209365" y="2375647"/>
            <a:ext cx="7263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翻转课堂，微课教学平台，智慧学习平台，电子书包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3752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对角圆角矩形 18"/>
          <p:cNvSpPr/>
          <p:nvPr/>
        </p:nvSpPr>
        <p:spPr>
          <a:xfrm>
            <a:off x="7663542" y="109637"/>
            <a:ext cx="1538447" cy="413951"/>
          </a:xfrm>
          <a:prstGeom prst="round2DiagRect">
            <a:avLst/>
          </a:prstGeom>
          <a:solidFill>
            <a:srgbClr val="07B4D7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对角圆角矩形 17"/>
          <p:cNvSpPr/>
          <p:nvPr/>
        </p:nvSpPr>
        <p:spPr>
          <a:xfrm>
            <a:off x="5946493" y="106536"/>
            <a:ext cx="1538447" cy="413951"/>
          </a:xfrm>
          <a:prstGeom prst="round2DiagRect">
            <a:avLst/>
          </a:prstGeom>
          <a:solidFill>
            <a:srgbClr val="67B35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对角圆角矩形 16"/>
          <p:cNvSpPr/>
          <p:nvPr/>
        </p:nvSpPr>
        <p:spPr>
          <a:xfrm>
            <a:off x="4274319" y="110343"/>
            <a:ext cx="1538447" cy="413951"/>
          </a:xfrm>
          <a:prstGeom prst="round2DiagRect">
            <a:avLst/>
          </a:prstGeom>
          <a:solidFill>
            <a:srgbClr val="F7E0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对角圆角矩形 15"/>
          <p:cNvSpPr/>
          <p:nvPr/>
        </p:nvSpPr>
        <p:spPr>
          <a:xfrm>
            <a:off x="2589212" y="113214"/>
            <a:ext cx="1538447" cy="413951"/>
          </a:xfrm>
          <a:prstGeom prst="round2Diag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>
            <a:off x="1567543" y="522514"/>
            <a:ext cx="9579429" cy="0"/>
          </a:xfrm>
          <a:prstGeom prst="line">
            <a:avLst/>
          </a:prstGeom>
          <a:ln w="2857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2720596" y="118346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4206240" y="13063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4597301" y="144473"/>
            <a:ext cx="954107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078688" y="88108"/>
            <a:ext cx="1415772" cy="46166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内容要点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784629" y="144473"/>
            <a:ext cx="1210588" cy="400110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课后练习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873729" y="144473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572103" y="144472"/>
            <a:ext cx="0" cy="30479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0" name="内容占位符 2"/>
          <p:cNvSpPr txBox="1"/>
          <p:nvPr/>
        </p:nvSpPr>
        <p:spPr>
          <a:xfrm>
            <a:off x="3061579" y="1436913"/>
            <a:ext cx="4027197" cy="653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翻转课堂的概念</a:t>
            </a:r>
            <a:endParaRPr lang="zh-CN" altLang="en-US" sz="2400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圆角矩形 22"/>
          <p:cNvSpPr>
            <a:spLocks noChangeArrowheads="1"/>
          </p:cNvSpPr>
          <p:nvPr/>
        </p:nvSpPr>
        <p:spPr bwMode="auto">
          <a:xfrm>
            <a:off x="3198858" y="2305797"/>
            <a:ext cx="4008437" cy="2357438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38100" cmpd="sng">
            <a:solidFill>
              <a:srgbClr val="00B050"/>
            </a:solidFill>
            <a:round/>
          </a:ln>
        </p:spPr>
        <p:txBody>
          <a:bodyPr lIns="89699" tIns="44851" rIns="44851" bIns="89699" anchor="b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algn="ctr" defTabSz="889000" eaLnBrk="0" hangingPunct="0"/>
            <a:endParaRPr lang="zh-CN" altLang="en-US">
              <a:solidFill>
                <a:srgbClr val="FFFFFF"/>
              </a:solidFill>
              <a:latin typeface="Segoe UI" panose="020B0502040204020203" pitchFamily="34" charset="0"/>
              <a:ea typeface="宋体" panose="02010600030101010101" pitchFamily="2" charset="-122"/>
              <a:cs typeface="Segoe UI" panose="020B0502040204020203" pitchFamily="34" charset="0"/>
            </a:endParaRPr>
          </a:p>
        </p:txBody>
      </p:sp>
      <p:sp>
        <p:nvSpPr>
          <p:cNvPr id="24" name="圆角矩形 23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7197770" y="2305797"/>
            <a:ext cx="4008438" cy="2357438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38100" cmpd="sng">
            <a:solidFill>
              <a:srgbClr val="00B050"/>
            </a:solidFill>
            <a:round/>
          </a:ln>
        </p:spPr>
        <p:txBody>
          <a:bodyPr lIns="89699" tIns="44851" rIns="44851" bIns="89699" anchor="b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algn="ctr" defTabSz="889000" eaLnBrk="0" hangingPunct="0"/>
            <a:endParaRPr lang="zh-CN" altLang="en-US">
              <a:solidFill>
                <a:srgbClr val="FFFFFF"/>
              </a:solidFill>
              <a:latin typeface="Segoe UI" panose="020B0502040204020203" pitchFamily="34" charset="0"/>
              <a:ea typeface="宋体" panose="02010600030101010101" pitchFamily="2" charset="-122"/>
              <a:cs typeface="Segoe UI" panose="020B0502040204020203" pitchFamily="34" charset="0"/>
            </a:endParaRPr>
          </a:p>
        </p:txBody>
      </p:sp>
      <p:sp>
        <p:nvSpPr>
          <p:cNvPr id="25" name="燕尾形 24"/>
          <p:cNvSpPr>
            <a:spLocks noChangeArrowheads="1"/>
          </p:cNvSpPr>
          <p:nvPr/>
        </p:nvSpPr>
        <p:spPr bwMode="auto">
          <a:xfrm>
            <a:off x="3198858" y="2963022"/>
            <a:ext cx="4008437" cy="1241425"/>
          </a:xfrm>
          <a:prstGeom prst="chevron">
            <a:avLst>
              <a:gd name="adj" fmla="val 36714"/>
            </a:avLst>
          </a:prstGeom>
          <a:solidFill>
            <a:schemeClr val="tx1"/>
          </a:solidFill>
          <a:ln w="9525" cmpd="sng">
            <a:solidFill>
              <a:srgbClr val="00B050"/>
            </a:solidFill>
            <a:miter lim="800000"/>
          </a:ln>
        </p:spPr>
        <p:txBody>
          <a:bodyPr lIns="89699" tIns="44851" rIns="44851" bIns="89699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algn="ctr" defTabSz="889000" eaLnBrk="0" hangingPunct="0">
              <a:lnSpc>
                <a:spcPct val="125000"/>
              </a:lnSpc>
            </a:pPr>
            <a:r>
              <a:rPr lang="zh-CN" altLang="en-US" sz="1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借助信息技术手段</a:t>
            </a:r>
            <a:endParaRPr lang="en-US" altLang="zh-CN" sz="1800" dirty="0" smtClean="0">
              <a:solidFill>
                <a:srgbClr val="FFFFFF"/>
              </a:solidFill>
              <a:latin typeface="微软雅黑" panose="020B0503020204020204" pitchFamily="34" charset="-122"/>
              <a:ea typeface="宋体" panose="02010600030101010101" pitchFamily="2" charset="-122"/>
              <a:cs typeface="Segoe UI" panose="020B0502040204020203" pitchFamily="34" charset="0"/>
            </a:endParaRPr>
          </a:p>
          <a:p>
            <a:pPr algn="ctr" defTabSz="889000" eaLnBrk="0" hangingPunct="0">
              <a:lnSpc>
                <a:spcPct val="125000"/>
              </a:lnSpc>
            </a:pPr>
            <a:r>
              <a:rPr lang="zh-CN" altLang="en-US" sz="1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看视频自主学习</a:t>
            </a:r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，自定</a:t>
            </a:r>
            <a:r>
              <a:rPr lang="zh-CN" altLang="en-US" sz="1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进度</a:t>
            </a:r>
            <a:endParaRPr lang="en-US" sz="1800" dirty="0">
              <a:solidFill>
                <a:srgbClr val="FFFFFF"/>
              </a:solidFill>
              <a:latin typeface="微软雅黑" panose="020B0503020204020204" pitchFamily="34" charset="-122"/>
              <a:ea typeface="宋体" panose="02010600030101010101" pitchFamily="2" charset="-122"/>
              <a:cs typeface="Segoe UI" panose="020B0502040204020203" pitchFamily="34" charset="0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4681583" y="2313735"/>
            <a:ext cx="1079500" cy="617537"/>
          </a:xfrm>
          <a:prstGeom prst="rect">
            <a:avLst/>
          </a:prstGeom>
          <a:solidFill>
            <a:srgbClr val="00B050"/>
          </a:solidFill>
          <a:ln w="9525" cmpd="sng">
            <a:solidFill>
              <a:srgbClr val="00B050"/>
            </a:solidFill>
            <a:miter lim="800000"/>
          </a:ln>
        </p:spPr>
        <p:txBody>
          <a:bodyPr wrap="none" lIns="89699" tIns="44851" rIns="89699" bIns="44851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defTabSz="889000" eaLnBrk="0" hangingPunct="0"/>
            <a:r>
              <a:rPr lang="zh-CN" altLang="en-US" b="1" dirty="0">
                <a:solidFill>
                  <a:srgbClr val="C8FF44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课堂外</a:t>
            </a:r>
            <a:endParaRPr lang="zh-CN" altLang="en-US" b="1" dirty="0">
              <a:solidFill>
                <a:srgbClr val="C8FF44"/>
              </a:solidFill>
              <a:latin typeface="Segoe UI" panose="020B0502040204020203" pitchFamily="34" charset="0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8678908" y="2313735"/>
            <a:ext cx="1079500" cy="617537"/>
          </a:xfrm>
          <a:prstGeom prst="rect">
            <a:avLst/>
          </a:prstGeom>
          <a:solidFill>
            <a:srgbClr val="00B050"/>
          </a:solidFill>
          <a:ln w="9525" cmpd="sng">
            <a:solidFill>
              <a:srgbClr val="00B050"/>
            </a:solidFill>
            <a:miter lim="800000"/>
          </a:ln>
        </p:spPr>
        <p:txBody>
          <a:bodyPr wrap="none" lIns="89699" tIns="44851" rIns="89699" bIns="44851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defTabSz="889000" eaLnBrk="0" hangingPunct="0"/>
            <a:r>
              <a:rPr lang="zh-CN" altLang="en-US" b="1" dirty="0">
                <a:solidFill>
                  <a:srgbClr val="C8FF44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课堂内</a:t>
            </a:r>
            <a:endParaRPr lang="zh-CN" altLang="en-US" b="1" dirty="0">
              <a:solidFill>
                <a:srgbClr val="C8FF44"/>
              </a:solidFill>
              <a:latin typeface="Segoe UI" panose="020B0502040204020203" pitchFamily="34" charset="0"/>
              <a:ea typeface="宋体" panose="02010600030101010101" pitchFamily="2" charset="-122"/>
            </a:endParaRPr>
          </a:p>
        </p:txBody>
      </p:sp>
      <p:sp>
        <p:nvSpPr>
          <p:cNvPr id="28" name="燕尾形 27"/>
          <p:cNvSpPr>
            <a:spLocks noChangeArrowheads="1"/>
          </p:cNvSpPr>
          <p:nvPr/>
        </p:nvSpPr>
        <p:spPr bwMode="auto">
          <a:xfrm>
            <a:off x="7207295" y="2963022"/>
            <a:ext cx="4008438" cy="1241425"/>
          </a:xfrm>
          <a:prstGeom prst="chevron">
            <a:avLst>
              <a:gd name="adj" fmla="val 36714"/>
            </a:avLst>
          </a:prstGeom>
          <a:solidFill>
            <a:schemeClr val="tx1"/>
          </a:solidFill>
          <a:ln w="9525" cmpd="sng">
            <a:solidFill>
              <a:srgbClr val="00B050"/>
            </a:solidFill>
            <a:miter lim="800000"/>
          </a:ln>
        </p:spPr>
        <p:txBody>
          <a:bodyPr lIns="89699" tIns="44851" rIns="44851" bIns="89699" anchor="ctr"/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algn="ctr" defTabSz="889000" eaLnBrk="0" hangingPunct="0">
              <a:lnSpc>
                <a:spcPct val="125000"/>
              </a:lnSpc>
            </a:pPr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面授课程，信息交互平台</a:t>
            </a:r>
            <a:endParaRPr lang="en-US" altLang="zh-CN" sz="1800" dirty="0">
              <a:solidFill>
                <a:srgbClr val="FFFFFF"/>
              </a:solidFill>
              <a:latin typeface="微软雅黑" panose="020B0503020204020204" pitchFamily="34" charset="-122"/>
              <a:ea typeface="宋体" panose="02010600030101010101" pitchFamily="2" charset="-122"/>
              <a:cs typeface="Segoe UI" panose="020B0502040204020203" pitchFamily="34" charset="0"/>
            </a:endParaRPr>
          </a:p>
          <a:p>
            <a:pPr algn="ctr" defTabSz="889000" eaLnBrk="0" hangingPunct="0">
              <a:lnSpc>
                <a:spcPct val="125000"/>
              </a:lnSpc>
            </a:pPr>
            <a:r>
              <a:rPr lang="zh-CN" altLang="en-US" sz="1800" dirty="0">
                <a:solidFill>
                  <a:srgbClr val="FFFFFF"/>
                </a:solidFill>
                <a:latin typeface="微软雅黑" panose="020B0503020204020204" pitchFamily="34" charset="-122"/>
                <a:ea typeface="宋体" panose="02010600030101010101" pitchFamily="2" charset="-122"/>
                <a:cs typeface="Segoe UI" panose="020B0502040204020203" pitchFamily="34" charset="0"/>
              </a:rPr>
              <a:t>完成作业，展示交流，协作探究</a:t>
            </a:r>
            <a:endParaRPr lang="en-US" sz="1800" dirty="0">
              <a:solidFill>
                <a:srgbClr val="FFFFFF"/>
              </a:solidFill>
              <a:latin typeface="微软雅黑" panose="020B0503020204020204" pitchFamily="34" charset="-122"/>
              <a:ea typeface="宋体" panose="02010600030101010101" pitchFamily="2" charset="-122"/>
              <a:cs typeface="Segoe UI" panose="020B0502040204020203" pitchFamily="34" charset="0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651420" y="4172697"/>
            <a:ext cx="10668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248" tIns="44598" rIns="89248" bIns="44598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eaLnBrk="0" hangingPunct="0"/>
            <a:r>
              <a:rPr lang="zh-CN" altLang="en-US" b="1" dirty="0">
                <a:solidFill>
                  <a:srgbClr val="000000"/>
                </a:solidFill>
                <a:latin typeface="Segoe UI" panose="020B0502040204020203" pitchFamily="34" charset="0"/>
                <a:ea typeface="宋体" panose="02010600030101010101" pitchFamily="2" charset="-122"/>
              </a:rPr>
              <a:t>学习知识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8636045" y="4172697"/>
            <a:ext cx="1066800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9248" tIns="44598" rIns="89248" bIns="44598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黑体" panose="02010609060101010101" pitchFamily="49" charset="-122"/>
                <a:ea typeface="微软雅黑" panose="020B0503020204020204" pitchFamily="34" charset="-122"/>
                <a:cs typeface="+mn-cs"/>
              </a:defRPr>
            </a:lvl9pPr>
          </a:lstStyle>
          <a:p>
            <a:pPr eaLnBrk="0" hangingPunct="0"/>
            <a:r>
              <a:rPr lang="zh-CN" altLang="en-US" b="1" dirty="0">
                <a:solidFill>
                  <a:srgbClr val="000000"/>
                </a:solidFill>
                <a:latin typeface="Segoe UI" panose="020B0502040204020203" pitchFamily="34" charset="0"/>
                <a:ea typeface="宋体" panose="02010600030101010101" pitchFamily="2" charset="-122"/>
              </a:rPr>
              <a:t>内化知识</a:t>
            </a:r>
          </a:p>
        </p:txBody>
      </p:sp>
      <p:sp>
        <p:nvSpPr>
          <p:cNvPr id="31" name="矩形 30"/>
          <p:cNvSpPr/>
          <p:nvPr/>
        </p:nvSpPr>
        <p:spPr>
          <a:xfrm>
            <a:off x="3435454" y="5022557"/>
            <a:ext cx="80989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翻转课堂</a:t>
            </a:r>
            <a:r>
              <a:rPr lang="zh-CN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颠覆了传统的教学流程</a:t>
            </a:r>
            <a:r>
              <a:rPr lang="zh-CN" altLang="zh-CN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，它将“知识传递”的过程放在课前，从“先教后学”转变为“先学后教”，实现了知识内化的提前。</a:t>
            </a:r>
            <a:endParaRPr lang="zh-CN" altLang="en-US" sz="24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1"/>
      <p:bldP spid="29" grpId="2"/>
      <p:bldP spid="30" grpId="1"/>
      <p:bldP spid="30" grpId="2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6"/>
          <p:cNvSpPr>
            <a:spLocks noGrp="1"/>
          </p:cNvSpPr>
          <p:nvPr>
            <p:ph idx="1"/>
          </p:nvPr>
        </p:nvSpPr>
        <p:spPr>
          <a:xfrm>
            <a:off x="2840285" y="2025633"/>
            <a:ext cx="8915400" cy="377762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微课教学平台是为教师教学全新打造的集“上课、辅导、教研与微课制作”于一体的移动教学平台，是应用于移动终端（手机、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Pad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）的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在线教学工具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微课制作工具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3061579" y="1436913"/>
            <a:ext cx="7702215" cy="653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常用的翻转课堂技术平台</a:t>
            </a:r>
            <a:r>
              <a:rPr lang="en-US" altLang="zh-CN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微课教学平台</a:t>
            </a:r>
            <a:endParaRPr lang="zh-CN" altLang="en-US" sz="2400" b="1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317293" y="3941381"/>
            <a:ext cx="1789015" cy="1475563"/>
          </a:xfrm>
          <a:custGeom>
            <a:avLst/>
            <a:gdLst>
              <a:gd name="connsiteX0" fmla="*/ 0 w 1789015"/>
              <a:gd name="connsiteY0" fmla="*/ 147556 h 1475563"/>
              <a:gd name="connsiteX1" fmla="*/ 147556 w 1789015"/>
              <a:gd name="connsiteY1" fmla="*/ 0 h 1475563"/>
              <a:gd name="connsiteX2" fmla="*/ 1641459 w 1789015"/>
              <a:gd name="connsiteY2" fmla="*/ 0 h 1475563"/>
              <a:gd name="connsiteX3" fmla="*/ 1789015 w 1789015"/>
              <a:gd name="connsiteY3" fmla="*/ 147556 h 1475563"/>
              <a:gd name="connsiteX4" fmla="*/ 1789015 w 1789015"/>
              <a:gd name="connsiteY4" fmla="*/ 1328007 h 1475563"/>
              <a:gd name="connsiteX5" fmla="*/ 1641459 w 1789015"/>
              <a:gd name="connsiteY5" fmla="*/ 1475563 h 1475563"/>
              <a:gd name="connsiteX6" fmla="*/ 147556 w 1789015"/>
              <a:gd name="connsiteY6" fmla="*/ 1475563 h 1475563"/>
              <a:gd name="connsiteX7" fmla="*/ 0 w 1789015"/>
              <a:gd name="connsiteY7" fmla="*/ 1328007 h 1475563"/>
              <a:gd name="connsiteX8" fmla="*/ 0 w 1789015"/>
              <a:gd name="connsiteY8" fmla="*/ 147556 h 147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89015" h="1475563">
                <a:moveTo>
                  <a:pt x="0" y="147556"/>
                </a:moveTo>
                <a:cubicBezTo>
                  <a:pt x="0" y="66063"/>
                  <a:pt x="66063" y="0"/>
                  <a:pt x="147556" y="0"/>
                </a:cubicBezTo>
                <a:lnTo>
                  <a:pt x="1641459" y="0"/>
                </a:lnTo>
                <a:cubicBezTo>
                  <a:pt x="1722952" y="0"/>
                  <a:pt x="1789015" y="66063"/>
                  <a:pt x="1789015" y="147556"/>
                </a:cubicBezTo>
                <a:lnTo>
                  <a:pt x="1789015" y="1328007"/>
                </a:lnTo>
                <a:cubicBezTo>
                  <a:pt x="1789015" y="1409500"/>
                  <a:pt x="1722952" y="1475563"/>
                  <a:pt x="1641459" y="1475563"/>
                </a:cubicBezTo>
                <a:lnTo>
                  <a:pt x="147556" y="1475563"/>
                </a:lnTo>
                <a:cubicBezTo>
                  <a:pt x="66063" y="1475563"/>
                  <a:pt x="0" y="1409500"/>
                  <a:pt x="0" y="1328007"/>
                </a:cubicBezTo>
                <a:lnTo>
                  <a:pt x="0" y="14755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437" tIns="64437" rIns="64437" bIns="380629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zh-CN" altLang="en-US" sz="1600" kern="1200" dirty="0" smtClean="0"/>
              <a:t>手机</a:t>
            </a:r>
            <a:endParaRPr lang="zh-CN" altLang="en-US" sz="1600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altLang="zh-CN" sz="1600" kern="1200" dirty="0" smtClean="0"/>
              <a:t>Pad</a:t>
            </a:r>
            <a:endParaRPr lang="zh-CN" altLang="en-US" sz="1600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zh-CN" altLang="en-US" sz="1600" kern="1200" dirty="0" smtClean="0"/>
              <a:t>电脑</a:t>
            </a:r>
            <a:endParaRPr lang="zh-CN" altLang="en-US" sz="1600" kern="1200" dirty="0"/>
          </a:p>
        </p:txBody>
      </p:sp>
      <p:sp>
        <p:nvSpPr>
          <p:cNvPr id="12" name="形状 11"/>
          <p:cNvSpPr/>
          <p:nvPr/>
        </p:nvSpPr>
        <p:spPr>
          <a:xfrm>
            <a:off x="4343999" y="4369409"/>
            <a:ext cx="1859798" cy="1859798"/>
          </a:xfrm>
          <a:prstGeom prst="leftCircularArrow">
            <a:avLst>
              <a:gd name="adj1" fmla="val 2550"/>
              <a:gd name="adj2" fmla="val 309429"/>
              <a:gd name="adj3" fmla="val 2084940"/>
              <a:gd name="adj4" fmla="val 9024489"/>
              <a:gd name="adj5" fmla="val 2975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任意多边形 12"/>
          <p:cNvSpPr/>
          <p:nvPr/>
        </p:nvSpPr>
        <p:spPr>
          <a:xfrm>
            <a:off x="3714852" y="5100752"/>
            <a:ext cx="1590236" cy="632384"/>
          </a:xfrm>
          <a:custGeom>
            <a:avLst/>
            <a:gdLst>
              <a:gd name="connsiteX0" fmla="*/ 0 w 1590236"/>
              <a:gd name="connsiteY0" fmla="*/ 63238 h 632384"/>
              <a:gd name="connsiteX1" fmla="*/ 63238 w 1590236"/>
              <a:gd name="connsiteY1" fmla="*/ 0 h 632384"/>
              <a:gd name="connsiteX2" fmla="*/ 1526998 w 1590236"/>
              <a:gd name="connsiteY2" fmla="*/ 0 h 632384"/>
              <a:gd name="connsiteX3" fmla="*/ 1590236 w 1590236"/>
              <a:gd name="connsiteY3" fmla="*/ 63238 h 632384"/>
              <a:gd name="connsiteX4" fmla="*/ 1590236 w 1590236"/>
              <a:gd name="connsiteY4" fmla="*/ 569146 h 632384"/>
              <a:gd name="connsiteX5" fmla="*/ 1526998 w 1590236"/>
              <a:gd name="connsiteY5" fmla="*/ 632384 h 632384"/>
              <a:gd name="connsiteX6" fmla="*/ 63238 w 1590236"/>
              <a:gd name="connsiteY6" fmla="*/ 632384 h 632384"/>
              <a:gd name="connsiteX7" fmla="*/ 0 w 1590236"/>
              <a:gd name="connsiteY7" fmla="*/ 569146 h 632384"/>
              <a:gd name="connsiteX8" fmla="*/ 0 w 1590236"/>
              <a:gd name="connsiteY8" fmla="*/ 63238 h 632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0236" h="632384">
                <a:moveTo>
                  <a:pt x="0" y="63238"/>
                </a:moveTo>
                <a:cubicBezTo>
                  <a:pt x="0" y="28313"/>
                  <a:pt x="28313" y="0"/>
                  <a:pt x="63238" y="0"/>
                </a:cubicBezTo>
                <a:lnTo>
                  <a:pt x="1526998" y="0"/>
                </a:lnTo>
                <a:cubicBezTo>
                  <a:pt x="1561923" y="0"/>
                  <a:pt x="1590236" y="28313"/>
                  <a:pt x="1590236" y="63238"/>
                </a:cubicBezTo>
                <a:lnTo>
                  <a:pt x="1590236" y="569146"/>
                </a:lnTo>
                <a:cubicBezTo>
                  <a:pt x="1590236" y="604071"/>
                  <a:pt x="1561923" y="632384"/>
                  <a:pt x="1526998" y="632384"/>
                </a:cubicBezTo>
                <a:lnTo>
                  <a:pt x="63238" y="632384"/>
                </a:lnTo>
                <a:cubicBezTo>
                  <a:pt x="28313" y="632384"/>
                  <a:pt x="0" y="604071"/>
                  <a:pt x="0" y="569146"/>
                </a:cubicBezTo>
                <a:lnTo>
                  <a:pt x="0" y="6323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052" tIns="51542" rIns="68052" bIns="51542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录制工具</a:t>
            </a:r>
            <a:endParaRPr lang="zh-CN" altLang="en-US" sz="26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530940" y="3941381"/>
            <a:ext cx="1789015" cy="1475563"/>
          </a:xfrm>
          <a:custGeom>
            <a:avLst/>
            <a:gdLst>
              <a:gd name="connsiteX0" fmla="*/ 0 w 1789015"/>
              <a:gd name="connsiteY0" fmla="*/ 147556 h 1475563"/>
              <a:gd name="connsiteX1" fmla="*/ 147556 w 1789015"/>
              <a:gd name="connsiteY1" fmla="*/ 0 h 1475563"/>
              <a:gd name="connsiteX2" fmla="*/ 1641459 w 1789015"/>
              <a:gd name="connsiteY2" fmla="*/ 0 h 1475563"/>
              <a:gd name="connsiteX3" fmla="*/ 1789015 w 1789015"/>
              <a:gd name="connsiteY3" fmla="*/ 147556 h 1475563"/>
              <a:gd name="connsiteX4" fmla="*/ 1789015 w 1789015"/>
              <a:gd name="connsiteY4" fmla="*/ 1328007 h 1475563"/>
              <a:gd name="connsiteX5" fmla="*/ 1641459 w 1789015"/>
              <a:gd name="connsiteY5" fmla="*/ 1475563 h 1475563"/>
              <a:gd name="connsiteX6" fmla="*/ 147556 w 1789015"/>
              <a:gd name="connsiteY6" fmla="*/ 1475563 h 1475563"/>
              <a:gd name="connsiteX7" fmla="*/ 0 w 1789015"/>
              <a:gd name="connsiteY7" fmla="*/ 1328007 h 1475563"/>
              <a:gd name="connsiteX8" fmla="*/ 0 w 1789015"/>
              <a:gd name="connsiteY8" fmla="*/ 147556 h 147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89015" h="1475563">
                <a:moveTo>
                  <a:pt x="0" y="147556"/>
                </a:moveTo>
                <a:cubicBezTo>
                  <a:pt x="0" y="66063"/>
                  <a:pt x="66063" y="0"/>
                  <a:pt x="147556" y="0"/>
                </a:cubicBezTo>
                <a:lnTo>
                  <a:pt x="1641459" y="0"/>
                </a:lnTo>
                <a:cubicBezTo>
                  <a:pt x="1722952" y="0"/>
                  <a:pt x="1789015" y="66063"/>
                  <a:pt x="1789015" y="147556"/>
                </a:cubicBezTo>
                <a:lnTo>
                  <a:pt x="1789015" y="1328007"/>
                </a:lnTo>
                <a:cubicBezTo>
                  <a:pt x="1789015" y="1409500"/>
                  <a:pt x="1722952" y="1475563"/>
                  <a:pt x="1641459" y="1475563"/>
                </a:cubicBezTo>
                <a:lnTo>
                  <a:pt x="147556" y="1475563"/>
                </a:lnTo>
                <a:cubicBezTo>
                  <a:pt x="66063" y="1475563"/>
                  <a:pt x="0" y="1409500"/>
                  <a:pt x="0" y="1328007"/>
                </a:cubicBezTo>
                <a:lnTo>
                  <a:pt x="0" y="14755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437" tIns="380629" rIns="64437" bIns="64437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zh-CN" altLang="en-US" sz="1600" kern="1200" dirty="0" smtClean="0"/>
              <a:t>教学应用</a:t>
            </a:r>
            <a:endParaRPr lang="zh-CN" altLang="en-US" sz="1600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zh-CN" altLang="en-US" sz="1600" kern="1200" dirty="0" smtClean="0"/>
              <a:t>管理</a:t>
            </a:r>
            <a:endParaRPr lang="zh-CN" altLang="en-US" sz="1600" kern="1200" dirty="0"/>
          </a:p>
        </p:txBody>
      </p:sp>
      <p:sp>
        <p:nvSpPr>
          <p:cNvPr id="15" name="环形箭头 14"/>
          <p:cNvSpPr/>
          <p:nvPr/>
        </p:nvSpPr>
        <p:spPr>
          <a:xfrm>
            <a:off x="6542738" y="3071261"/>
            <a:ext cx="2088395" cy="2088395"/>
          </a:xfrm>
          <a:prstGeom prst="circularArrow">
            <a:avLst>
              <a:gd name="adj1" fmla="val 2271"/>
              <a:gd name="adj2" fmla="val 273786"/>
              <a:gd name="adj3" fmla="val 19550703"/>
              <a:gd name="adj4" fmla="val 12575511"/>
              <a:gd name="adj5" fmla="val 265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任意多边形 15"/>
          <p:cNvSpPr/>
          <p:nvPr/>
        </p:nvSpPr>
        <p:spPr>
          <a:xfrm>
            <a:off x="5928499" y="3625188"/>
            <a:ext cx="1590236" cy="632384"/>
          </a:xfrm>
          <a:custGeom>
            <a:avLst/>
            <a:gdLst>
              <a:gd name="connsiteX0" fmla="*/ 0 w 1590236"/>
              <a:gd name="connsiteY0" fmla="*/ 63238 h 632384"/>
              <a:gd name="connsiteX1" fmla="*/ 63238 w 1590236"/>
              <a:gd name="connsiteY1" fmla="*/ 0 h 632384"/>
              <a:gd name="connsiteX2" fmla="*/ 1526998 w 1590236"/>
              <a:gd name="connsiteY2" fmla="*/ 0 h 632384"/>
              <a:gd name="connsiteX3" fmla="*/ 1590236 w 1590236"/>
              <a:gd name="connsiteY3" fmla="*/ 63238 h 632384"/>
              <a:gd name="connsiteX4" fmla="*/ 1590236 w 1590236"/>
              <a:gd name="connsiteY4" fmla="*/ 569146 h 632384"/>
              <a:gd name="connsiteX5" fmla="*/ 1526998 w 1590236"/>
              <a:gd name="connsiteY5" fmla="*/ 632384 h 632384"/>
              <a:gd name="connsiteX6" fmla="*/ 63238 w 1590236"/>
              <a:gd name="connsiteY6" fmla="*/ 632384 h 632384"/>
              <a:gd name="connsiteX7" fmla="*/ 0 w 1590236"/>
              <a:gd name="connsiteY7" fmla="*/ 569146 h 632384"/>
              <a:gd name="connsiteX8" fmla="*/ 0 w 1590236"/>
              <a:gd name="connsiteY8" fmla="*/ 63238 h 632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0236" h="632384">
                <a:moveTo>
                  <a:pt x="0" y="63238"/>
                </a:moveTo>
                <a:cubicBezTo>
                  <a:pt x="0" y="28313"/>
                  <a:pt x="28313" y="0"/>
                  <a:pt x="63238" y="0"/>
                </a:cubicBezTo>
                <a:lnTo>
                  <a:pt x="1526998" y="0"/>
                </a:lnTo>
                <a:cubicBezTo>
                  <a:pt x="1561923" y="0"/>
                  <a:pt x="1590236" y="28313"/>
                  <a:pt x="1590236" y="63238"/>
                </a:cubicBezTo>
                <a:lnTo>
                  <a:pt x="1590236" y="569146"/>
                </a:lnTo>
                <a:cubicBezTo>
                  <a:pt x="1590236" y="604071"/>
                  <a:pt x="1561923" y="632384"/>
                  <a:pt x="1526998" y="632384"/>
                </a:cubicBezTo>
                <a:lnTo>
                  <a:pt x="63238" y="632384"/>
                </a:lnTo>
                <a:cubicBezTo>
                  <a:pt x="28313" y="632384"/>
                  <a:pt x="0" y="604071"/>
                  <a:pt x="0" y="569146"/>
                </a:cubicBezTo>
                <a:lnTo>
                  <a:pt x="0" y="6323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052" tIns="51542" rIns="68052" bIns="51542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功能</a:t>
            </a:r>
            <a:endParaRPr lang="zh-CN" altLang="en-US" sz="26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7744587" y="3941381"/>
            <a:ext cx="1789015" cy="1475563"/>
          </a:xfrm>
          <a:custGeom>
            <a:avLst/>
            <a:gdLst>
              <a:gd name="connsiteX0" fmla="*/ 0 w 1789015"/>
              <a:gd name="connsiteY0" fmla="*/ 147556 h 1475563"/>
              <a:gd name="connsiteX1" fmla="*/ 147556 w 1789015"/>
              <a:gd name="connsiteY1" fmla="*/ 0 h 1475563"/>
              <a:gd name="connsiteX2" fmla="*/ 1641459 w 1789015"/>
              <a:gd name="connsiteY2" fmla="*/ 0 h 1475563"/>
              <a:gd name="connsiteX3" fmla="*/ 1789015 w 1789015"/>
              <a:gd name="connsiteY3" fmla="*/ 147556 h 1475563"/>
              <a:gd name="connsiteX4" fmla="*/ 1789015 w 1789015"/>
              <a:gd name="connsiteY4" fmla="*/ 1328007 h 1475563"/>
              <a:gd name="connsiteX5" fmla="*/ 1641459 w 1789015"/>
              <a:gd name="connsiteY5" fmla="*/ 1475563 h 1475563"/>
              <a:gd name="connsiteX6" fmla="*/ 147556 w 1789015"/>
              <a:gd name="connsiteY6" fmla="*/ 1475563 h 1475563"/>
              <a:gd name="connsiteX7" fmla="*/ 0 w 1789015"/>
              <a:gd name="connsiteY7" fmla="*/ 1328007 h 1475563"/>
              <a:gd name="connsiteX8" fmla="*/ 0 w 1789015"/>
              <a:gd name="connsiteY8" fmla="*/ 147556 h 1475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89015" h="1475563">
                <a:moveTo>
                  <a:pt x="0" y="147556"/>
                </a:moveTo>
                <a:cubicBezTo>
                  <a:pt x="0" y="66063"/>
                  <a:pt x="66063" y="0"/>
                  <a:pt x="147556" y="0"/>
                </a:cubicBezTo>
                <a:lnTo>
                  <a:pt x="1641459" y="0"/>
                </a:lnTo>
                <a:cubicBezTo>
                  <a:pt x="1722952" y="0"/>
                  <a:pt x="1789015" y="66063"/>
                  <a:pt x="1789015" y="147556"/>
                </a:cubicBezTo>
                <a:lnTo>
                  <a:pt x="1789015" y="1328007"/>
                </a:lnTo>
                <a:cubicBezTo>
                  <a:pt x="1789015" y="1409500"/>
                  <a:pt x="1722952" y="1475563"/>
                  <a:pt x="1641459" y="1475563"/>
                </a:cubicBezTo>
                <a:lnTo>
                  <a:pt x="147556" y="1475563"/>
                </a:lnTo>
                <a:cubicBezTo>
                  <a:pt x="66063" y="1475563"/>
                  <a:pt x="0" y="1409500"/>
                  <a:pt x="0" y="1328007"/>
                </a:cubicBezTo>
                <a:lnTo>
                  <a:pt x="0" y="147556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437" tIns="64437" rIns="64437" bIns="380629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zh-CN" altLang="en-US" sz="1600" kern="1200" dirty="0" smtClean="0"/>
              <a:t>讲解内容电子化</a:t>
            </a:r>
            <a:endParaRPr lang="zh-CN" altLang="en-US" sz="1600" kern="1200" dirty="0"/>
          </a:p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zh-CN" altLang="en-US" sz="1600" kern="1200" dirty="0" smtClean="0"/>
              <a:t>短小完整的微课</a:t>
            </a:r>
            <a:endParaRPr lang="zh-CN" altLang="en-US" sz="1600" kern="1200" dirty="0"/>
          </a:p>
        </p:txBody>
      </p:sp>
      <p:sp>
        <p:nvSpPr>
          <p:cNvPr id="18" name="任意多边形 17"/>
          <p:cNvSpPr/>
          <p:nvPr/>
        </p:nvSpPr>
        <p:spPr>
          <a:xfrm>
            <a:off x="8142146" y="5100752"/>
            <a:ext cx="1590236" cy="632384"/>
          </a:xfrm>
          <a:custGeom>
            <a:avLst/>
            <a:gdLst>
              <a:gd name="connsiteX0" fmla="*/ 0 w 1590236"/>
              <a:gd name="connsiteY0" fmla="*/ 63238 h 632384"/>
              <a:gd name="connsiteX1" fmla="*/ 63238 w 1590236"/>
              <a:gd name="connsiteY1" fmla="*/ 0 h 632384"/>
              <a:gd name="connsiteX2" fmla="*/ 1526998 w 1590236"/>
              <a:gd name="connsiteY2" fmla="*/ 0 h 632384"/>
              <a:gd name="connsiteX3" fmla="*/ 1590236 w 1590236"/>
              <a:gd name="connsiteY3" fmla="*/ 63238 h 632384"/>
              <a:gd name="connsiteX4" fmla="*/ 1590236 w 1590236"/>
              <a:gd name="connsiteY4" fmla="*/ 569146 h 632384"/>
              <a:gd name="connsiteX5" fmla="*/ 1526998 w 1590236"/>
              <a:gd name="connsiteY5" fmla="*/ 632384 h 632384"/>
              <a:gd name="connsiteX6" fmla="*/ 63238 w 1590236"/>
              <a:gd name="connsiteY6" fmla="*/ 632384 h 632384"/>
              <a:gd name="connsiteX7" fmla="*/ 0 w 1590236"/>
              <a:gd name="connsiteY7" fmla="*/ 569146 h 632384"/>
              <a:gd name="connsiteX8" fmla="*/ 0 w 1590236"/>
              <a:gd name="connsiteY8" fmla="*/ 63238 h 632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0236" h="632384">
                <a:moveTo>
                  <a:pt x="0" y="63238"/>
                </a:moveTo>
                <a:cubicBezTo>
                  <a:pt x="0" y="28313"/>
                  <a:pt x="28313" y="0"/>
                  <a:pt x="63238" y="0"/>
                </a:cubicBezTo>
                <a:lnTo>
                  <a:pt x="1526998" y="0"/>
                </a:lnTo>
                <a:cubicBezTo>
                  <a:pt x="1561923" y="0"/>
                  <a:pt x="1590236" y="28313"/>
                  <a:pt x="1590236" y="63238"/>
                </a:cubicBezTo>
                <a:lnTo>
                  <a:pt x="1590236" y="569146"/>
                </a:lnTo>
                <a:cubicBezTo>
                  <a:pt x="1590236" y="604071"/>
                  <a:pt x="1561923" y="632384"/>
                  <a:pt x="1526998" y="632384"/>
                </a:cubicBezTo>
                <a:lnTo>
                  <a:pt x="63238" y="632384"/>
                </a:lnTo>
                <a:cubicBezTo>
                  <a:pt x="28313" y="632384"/>
                  <a:pt x="0" y="604071"/>
                  <a:pt x="0" y="569146"/>
                </a:cubicBezTo>
                <a:lnTo>
                  <a:pt x="0" y="63238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052" tIns="51542" rIns="68052" bIns="51542" numCol="1" spcCol="1270" anchor="ctr" anchorCtr="0">
            <a:noAutofit/>
          </a:bodyPr>
          <a:lstStyle/>
          <a:p>
            <a:pPr lvl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6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成品</a:t>
            </a:r>
            <a:endParaRPr lang="zh-CN" altLang="en-US" sz="26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356" y="2504283"/>
            <a:ext cx="7012660" cy="4026838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2319604" y="2005179"/>
            <a:ext cx="10230686" cy="58477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五分钟课程网（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http://wfz.nerc-edu.com/Default.html</a:t>
            </a:r>
            <a:r>
              <a:rPr lang="zh-CN" altLang="en-US" sz="32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）</a:t>
            </a:r>
            <a:endParaRPr lang="en-US" altLang="zh-CN" sz="32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491673" y="1995048"/>
            <a:ext cx="5886548" cy="584775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微课网（</a:t>
            </a:r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  <a:hlinkClick r:id="rId3"/>
              </a:rPr>
              <a:t>http://www.vko.cn</a:t>
            </a:r>
            <a:r>
              <a:rPr lang="en-US" altLang="zh-CN" sz="3200" b="1" dirty="0" smtClean="0">
                <a:latin typeface="华文新魏" panose="02010800040101010101" pitchFamily="2" charset="-122"/>
                <a:ea typeface="华文新魏" panose="02010800040101010101" pitchFamily="2" charset="-122"/>
                <a:hlinkClick r:id="rId3"/>
              </a:rPr>
              <a:t>/</a:t>
            </a:r>
            <a:r>
              <a:rPr lang="zh-CN" altLang="en-US" sz="3200" b="1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）</a:t>
            </a:r>
            <a:endParaRPr lang="en-US" altLang="zh-CN" sz="3200" b="1" dirty="0" smtClean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8556" y="2591926"/>
            <a:ext cx="8038408" cy="41744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0" grpId="0" animBg="1"/>
      <p:bldP spid="10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26" grpId="0"/>
      <p:bldP spid="27" grpId="0"/>
      <p:bldP spid="2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智慧学习平台是针对传统网络学习系统存在的不足，基于云计算、大数据、智能管理和自适应测验等新的技术，构建的新一代网络学习平台。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3061579" y="1436913"/>
            <a:ext cx="7702215" cy="653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常用的翻转课堂技术平台</a:t>
            </a:r>
            <a:r>
              <a:rPr lang="en-US" altLang="zh-CN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智慧学习平台</a:t>
            </a:r>
            <a:endParaRPr lang="zh-CN" altLang="en-US" sz="2400" b="1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3284728" y="2940492"/>
            <a:ext cx="6991933" cy="1018291"/>
          </a:xfrm>
          <a:custGeom>
            <a:avLst/>
            <a:gdLst>
              <a:gd name="connsiteX0" fmla="*/ 0 w 6991933"/>
              <a:gd name="connsiteY0" fmla="*/ 254573 h 1018291"/>
              <a:gd name="connsiteX1" fmla="*/ 6482788 w 6991933"/>
              <a:gd name="connsiteY1" fmla="*/ 254573 h 1018291"/>
              <a:gd name="connsiteX2" fmla="*/ 6482788 w 6991933"/>
              <a:gd name="connsiteY2" fmla="*/ 0 h 1018291"/>
              <a:gd name="connsiteX3" fmla="*/ 6991933 w 6991933"/>
              <a:gd name="connsiteY3" fmla="*/ 509146 h 1018291"/>
              <a:gd name="connsiteX4" fmla="*/ 6482788 w 6991933"/>
              <a:gd name="connsiteY4" fmla="*/ 1018291 h 1018291"/>
              <a:gd name="connsiteX5" fmla="*/ 6482788 w 6991933"/>
              <a:gd name="connsiteY5" fmla="*/ 763718 h 1018291"/>
              <a:gd name="connsiteX6" fmla="*/ 0 w 6991933"/>
              <a:gd name="connsiteY6" fmla="*/ 763718 h 1018291"/>
              <a:gd name="connsiteX7" fmla="*/ 0 w 6991933"/>
              <a:gd name="connsiteY7" fmla="*/ 254573 h 1018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91933" h="1018291">
                <a:moveTo>
                  <a:pt x="0" y="254573"/>
                </a:moveTo>
                <a:lnTo>
                  <a:pt x="6482788" y="254573"/>
                </a:lnTo>
                <a:lnTo>
                  <a:pt x="6482788" y="0"/>
                </a:lnTo>
                <a:lnTo>
                  <a:pt x="6991933" y="509146"/>
                </a:lnTo>
                <a:lnTo>
                  <a:pt x="6482788" y="1018291"/>
                </a:lnTo>
                <a:lnTo>
                  <a:pt x="6482788" y="763718"/>
                </a:lnTo>
                <a:lnTo>
                  <a:pt x="0" y="763718"/>
                </a:lnTo>
                <a:lnTo>
                  <a:pt x="0" y="25457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330773" rIns="508573" bIns="416227" numCol="1" spcCol="1270" anchor="ctr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解决的问题</a:t>
            </a:r>
            <a:endParaRPr lang="zh-CN" altLang="en-US" sz="20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3284728" y="3725742"/>
            <a:ext cx="2153515" cy="1961605"/>
          </a:xfrm>
          <a:custGeom>
            <a:avLst/>
            <a:gdLst>
              <a:gd name="connsiteX0" fmla="*/ 0 w 2153515"/>
              <a:gd name="connsiteY0" fmla="*/ 0 h 1961605"/>
              <a:gd name="connsiteX1" fmla="*/ 2153515 w 2153515"/>
              <a:gd name="connsiteY1" fmla="*/ 0 h 1961605"/>
              <a:gd name="connsiteX2" fmla="*/ 2153515 w 2153515"/>
              <a:gd name="connsiteY2" fmla="*/ 1961605 h 1961605"/>
              <a:gd name="connsiteX3" fmla="*/ 0 w 2153515"/>
              <a:gd name="connsiteY3" fmla="*/ 1961605 h 1961605"/>
              <a:gd name="connsiteX4" fmla="*/ 0 w 2153515"/>
              <a:gd name="connsiteY4" fmla="*/ 0 h 1961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3515" h="1961605">
                <a:moveTo>
                  <a:pt x="0" y="0"/>
                </a:moveTo>
                <a:lnTo>
                  <a:pt x="2153515" y="0"/>
                </a:lnTo>
                <a:lnTo>
                  <a:pt x="2153515" y="1961605"/>
                </a:lnTo>
                <a:lnTo>
                  <a:pt x="0" y="196160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770" tIns="64770" rIns="64770" bIns="64770" numCol="1" spcCol="1270" anchor="t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校本学习资源开发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教学交互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适应性学习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学习评测</a:t>
            </a:r>
            <a:endParaRPr lang="zh-CN" altLang="en-US" sz="1700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5438244" y="3272479"/>
            <a:ext cx="4838418" cy="1018291"/>
          </a:xfrm>
          <a:custGeom>
            <a:avLst/>
            <a:gdLst>
              <a:gd name="connsiteX0" fmla="*/ 0 w 4838418"/>
              <a:gd name="connsiteY0" fmla="*/ 254573 h 1018291"/>
              <a:gd name="connsiteX1" fmla="*/ 4329273 w 4838418"/>
              <a:gd name="connsiteY1" fmla="*/ 254573 h 1018291"/>
              <a:gd name="connsiteX2" fmla="*/ 4329273 w 4838418"/>
              <a:gd name="connsiteY2" fmla="*/ 0 h 1018291"/>
              <a:gd name="connsiteX3" fmla="*/ 4838418 w 4838418"/>
              <a:gd name="connsiteY3" fmla="*/ 509146 h 1018291"/>
              <a:gd name="connsiteX4" fmla="*/ 4329273 w 4838418"/>
              <a:gd name="connsiteY4" fmla="*/ 1018291 h 1018291"/>
              <a:gd name="connsiteX5" fmla="*/ 4329273 w 4838418"/>
              <a:gd name="connsiteY5" fmla="*/ 763718 h 1018291"/>
              <a:gd name="connsiteX6" fmla="*/ 0 w 4838418"/>
              <a:gd name="connsiteY6" fmla="*/ 763718 h 1018291"/>
              <a:gd name="connsiteX7" fmla="*/ 0 w 4838418"/>
              <a:gd name="connsiteY7" fmla="*/ 254573 h 1018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38418" h="1018291">
                <a:moveTo>
                  <a:pt x="0" y="254573"/>
                </a:moveTo>
                <a:lnTo>
                  <a:pt x="4329273" y="254573"/>
                </a:lnTo>
                <a:lnTo>
                  <a:pt x="4329273" y="0"/>
                </a:lnTo>
                <a:lnTo>
                  <a:pt x="4838418" y="509146"/>
                </a:lnTo>
                <a:lnTo>
                  <a:pt x="4329273" y="1018291"/>
                </a:lnTo>
                <a:lnTo>
                  <a:pt x="4329273" y="763718"/>
                </a:lnTo>
                <a:lnTo>
                  <a:pt x="0" y="763718"/>
                </a:lnTo>
                <a:lnTo>
                  <a:pt x="0" y="25457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330773" rIns="508573" bIns="416227" numCol="1" spcCol="1270" anchor="ctr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借助的手段</a:t>
            </a:r>
            <a:endParaRPr lang="zh-CN" altLang="en-US" sz="20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5438244" y="4065172"/>
            <a:ext cx="2153515" cy="1961605"/>
          </a:xfrm>
          <a:custGeom>
            <a:avLst/>
            <a:gdLst>
              <a:gd name="connsiteX0" fmla="*/ 0 w 2153515"/>
              <a:gd name="connsiteY0" fmla="*/ 0 h 1961605"/>
              <a:gd name="connsiteX1" fmla="*/ 2153515 w 2153515"/>
              <a:gd name="connsiteY1" fmla="*/ 0 h 1961605"/>
              <a:gd name="connsiteX2" fmla="*/ 2153515 w 2153515"/>
              <a:gd name="connsiteY2" fmla="*/ 1961605 h 1961605"/>
              <a:gd name="connsiteX3" fmla="*/ 0 w 2153515"/>
              <a:gd name="connsiteY3" fmla="*/ 1961605 h 1961605"/>
              <a:gd name="connsiteX4" fmla="*/ 0 w 2153515"/>
              <a:gd name="connsiteY4" fmla="*/ 0 h 1961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3515" h="1961605">
                <a:moveTo>
                  <a:pt x="0" y="0"/>
                </a:moveTo>
                <a:lnTo>
                  <a:pt x="2153515" y="0"/>
                </a:lnTo>
                <a:lnTo>
                  <a:pt x="2153515" y="1961605"/>
                </a:lnTo>
                <a:lnTo>
                  <a:pt x="0" y="196160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770" tIns="64770" rIns="64770" bIns="64770" numCol="1" spcCol="1270" anchor="t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教学资源开发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数据挖掘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智能推送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学习评价反馈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7591759" y="3619353"/>
            <a:ext cx="2684902" cy="1018291"/>
          </a:xfrm>
          <a:custGeom>
            <a:avLst/>
            <a:gdLst>
              <a:gd name="connsiteX0" fmla="*/ 0 w 2684902"/>
              <a:gd name="connsiteY0" fmla="*/ 254573 h 1018291"/>
              <a:gd name="connsiteX1" fmla="*/ 2175757 w 2684902"/>
              <a:gd name="connsiteY1" fmla="*/ 254573 h 1018291"/>
              <a:gd name="connsiteX2" fmla="*/ 2175757 w 2684902"/>
              <a:gd name="connsiteY2" fmla="*/ 0 h 1018291"/>
              <a:gd name="connsiteX3" fmla="*/ 2684902 w 2684902"/>
              <a:gd name="connsiteY3" fmla="*/ 509146 h 1018291"/>
              <a:gd name="connsiteX4" fmla="*/ 2175757 w 2684902"/>
              <a:gd name="connsiteY4" fmla="*/ 1018291 h 1018291"/>
              <a:gd name="connsiteX5" fmla="*/ 2175757 w 2684902"/>
              <a:gd name="connsiteY5" fmla="*/ 763718 h 1018291"/>
              <a:gd name="connsiteX6" fmla="*/ 0 w 2684902"/>
              <a:gd name="connsiteY6" fmla="*/ 763718 h 1018291"/>
              <a:gd name="connsiteX7" fmla="*/ 0 w 2684902"/>
              <a:gd name="connsiteY7" fmla="*/ 254573 h 1018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84902" h="1018291">
                <a:moveTo>
                  <a:pt x="0" y="254573"/>
                </a:moveTo>
                <a:lnTo>
                  <a:pt x="2175757" y="254573"/>
                </a:lnTo>
                <a:lnTo>
                  <a:pt x="2175757" y="0"/>
                </a:lnTo>
                <a:lnTo>
                  <a:pt x="2684902" y="509146"/>
                </a:lnTo>
                <a:lnTo>
                  <a:pt x="2175757" y="1018291"/>
                </a:lnTo>
                <a:lnTo>
                  <a:pt x="2175757" y="763718"/>
                </a:lnTo>
                <a:lnTo>
                  <a:pt x="0" y="763718"/>
                </a:lnTo>
                <a:lnTo>
                  <a:pt x="0" y="25457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6200" tIns="330773" rIns="508573" bIns="416227" numCol="1" spcCol="1270" anchor="ctr" anchorCtr="0">
            <a:noAutofit/>
          </a:bodyPr>
          <a:lstStyle/>
          <a:p>
            <a:pPr lvl="0" algn="l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0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实现的学习</a:t>
            </a:r>
            <a:endParaRPr lang="zh-CN" altLang="en-US" sz="20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7591759" y="4404603"/>
            <a:ext cx="2153515" cy="1932897"/>
          </a:xfrm>
          <a:custGeom>
            <a:avLst/>
            <a:gdLst>
              <a:gd name="connsiteX0" fmla="*/ 0 w 2153515"/>
              <a:gd name="connsiteY0" fmla="*/ 0 h 1932897"/>
              <a:gd name="connsiteX1" fmla="*/ 2153515 w 2153515"/>
              <a:gd name="connsiteY1" fmla="*/ 0 h 1932897"/>
              <a:gd name="connsiteX2" fmla="*/ 2153515 w 2153515"/>
              <a:gd name="connsiteY2" fmla="*/ 1932897 h 1932897"/>
              <a:gd name="connsiteX3" fmla="*/ 0 w 2153515"/>
              <a:gd name="connsiteY3" fmla="*/ 1932897 h 1932897"/>
              <a:gd name="connsiteX4" fmla="*/ 0 w 2153515"/>
              <a:gd name="connsiteY4" fmla="*/ 0 h 1932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3515" h="1932897">
                <a:moveTo>
                  <a:pt x="0" y="0"/>
                </a:moveTo>
                <a:lnTo>
                  <a:pt x="2153515" y="0"/>
                </a:lnTo>
                <a:lnTo>
                  <a:pt x="2153515" y="1932897"/>
                </a:lnTo>
                <a:lnTo>
                  <a:pt x="0" y="193289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770" tIns="64770" rIns="64770" bIns="64770" numCol="1" spcCol="1270" anchor="t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互动式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个性化</a:t>
            </a:r>
            <a:endParaRPr lang="en-US" altLang="zh-CN" sz="1700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7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适应性</a:t>
            </a:r>
            <a:endParaRPr lang="zh-CN" altLang="en-US" sz="1700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711148" y="1891276"/>
            <a:ext cx="40783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Moodle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在线学习平台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3189" y="2637285"/>
            <a:ext cx="8707445" cy="37990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/>
          <p:nvPr/>
        </p:nvSpPr>
        <p:spPr>
          <a:xfrm>
            <a:off x="3061579" y="1436913"/>
            <a:ext cx="7702215" cy="653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panose="05040102010807070707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常用的翻转课堂技术平台</a:t>
            </a:r>
            <a:r>
              <a:rPr lang="en-US" altLang="zh-CN" sz="24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电子书包</a:t>
            </a:r>
            <a:endParaRPr lang="zh-CN" altLang="en-US" sz="2400" b="1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13736" y="2668412"/>
            <a:ext cx="2172231" cy="25555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" name="矩形 4"/>
          <p:cNvSpPr/>
          <p:nvPr/>
        </p:nvSpPr>
        <p:spPr>
          <a:xfrm>
            <a:off x="3413736" y="2764388"/>
            <a:ext cx="159579" cy="159579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任意多边形 5"/>
          <p:cNvSpPr/>
          <p:nvPr/>
        </p:nvSpPr>
        <p:spPr>
          <a:xfrm>
            <a:off x="3413736" y="2209325"/>
            <a:ext cx="2172231" cy="459087"/>
          </a:xfrm>
          <a:custGeom>
            <a:avLst/>
            <a:gdLst>
              <a:gd name="connsiteX0" fmla="*/ 0 w 2172231"/>
              <a:gd name="connsiteY0" fmla="*/ 0 h 459087"/>
              <a:gd name="connsiteX1" fmla="*/ 2172231 w 2172231"/>
              <a:gd name="connsiteY1" fmla="*/ 0 h 459087"/>
              <a:gd name="connsiteX2" fmla="*/ 2172231 w 2172231"/>
              <a:gd name="connsiteY2" fmla="*/ 459087 h 459087"/>
              <a:gd name="connsiteX3" fmla="*/ 0 w 2172231"/>
              <a:gd name="connsiteY3" fmla="*/ 459087 h 459087"/>
              <a:gd name="connsiteX4" fmla="*/ 0 w 2172231"/>
              <a:gd name="connsiteY4" fmla="*/ 0 h 459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2231" h="459087">
                <a:moveTo>
                  <a:pt x="0" y="0"/>
                </a:moveTo>
                <a:lnTo>
                  <a:pt x="2172231" y="0"/>
                </a:lnTo>
                <a:lnTo>
                  <a:pt x="2172231" y="459087"/>
                </a:lnTo>
                <a:lnTo>
                  <a:pt x="0" y="4590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30480" rIns="45720" bIns="30480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1" kern="12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主体</a:t>
            </a:r>
            <a:endParaRPr lang="zh-CN" altLang="en-US" sz="2400" b="1" kern="1200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736" y="3136364"/>
            <a:ext cx="159576" cy="15957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任意多边形 7"/>
          <p:cNvSpPr/>
          <p:nvPr/>
        </p:nvSpPr>
        <p:spPr>
          <a:xfrm>
            <a:off x="3565792" y="3030166"/>
            <a:ext cx="2020175" cy="371972"/>
          </a:xfrm>
          <a:custGeom>
            <a:avLst/>
            <a:gdLst>
              <a:gd name="connsiteX0" fmla="*/ 0 w 2020175"/>
              <a:gd name="connsiteY0" fmla="*/ 0 h 371972"/>
              <a:gd name="connsiteX1" fmla="*/ 2020175 w 2020175"/>
              <a:gd name="connsiteY1" fmla="*/ 0 h 371972"/>
              <a:gd name="connsiteX2" fmla="*/ 2020175 w 2020175"/>
              <a:gd name="connsiteY2" fmla="*/ 371972 h 371972"/>
              <a:gd name="connsiteX3" fmla="*/ 0 w 2020175"/>
              <a:gd name="connsiteY3" fmla="*/ 371972 h 371972"/>
              <a:gd name="connsiteX4" fmla="*/ 0 w 2020175"/>
              <a:gd name="connsiteY4" fmla="*/ 0 h 371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0175" h="371972">
                <a:moveTo>
                  <a:pt x="0" y="0"/>
                </a:moveTo>
                <a:lnTo>
                  <a:pt x="2020175" y="0"/>
                </a:lnTo>
                <a:lnTo>
                  <a:pt x="2020175" y="371972"/>
                </a:lnTo>
                <a:lnTo>
                  <a:pt x="0" y="37197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016" tIns="128016" rIns="128016" bIns="128016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kern="1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学生</a:t>
            </a:r>
            <a:endParaRPr lang="zh-CN" altLang="en-US" sz="1800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694579" y="2668412"/>
            <a:ext cx="2172231" cy="25555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矩形 11"/>
          <p:cNvSpPr/>
          <p:nvPr/>
        </p:nvSpPr>
        <p:spPr>
          <a:xfrm>
            <a:off x="5694579" y="2764388"/>
            <a:ext cx="159579" cy="159579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任意多边形 12"/>
          <p:cNvSpPr/>
          <p:nvPr/>
        </p:nvSpPr>
        <p:spPr>
          <a:xfrm>
            <a:off x="5694579" y="2209325"/>
            <a:ext cx="2172231" cy="459087"/>
          </a:xfrm>
          <a:custGeom>
            <a:avLst/>
            <a:gdLst>
              <a:gd name="connsiteX0" fmla="*/ 0 w 2172231"/>
              <a:gd name="connsiteY0" fmla="*/ 0 h 459087"/>
              <a:gd name="connsiteX1" fmla="*/ 2172231 w 2172231"/>
              <a:gd name="connsiteY1" fmla="*/ 0 h 459087"/>
              <a:gd name="connsiteX2" fmla="*/ 2172231 w 2172231"/>
              <a:gd name="connsiteY2" fmla="*/ 459087 h 459087"/>
              <a:gd name="connsiteX3" fmla="*/ 0 w 2172231"/>
              <a:gd name="connsiteY3" fmla="*/ 459087 h 459087"/>
              <a:gd name="connsiteX4" fmla="*/ 0 w 2172231"/>
              <a:gd name="connsiteY4" fmla="*/ 0 h 459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2231" h="459087">
                <a:moveTo>
                  <a:pt x="0" y="0"/>
                </a:moveTo>
                <a:lnTo>
                  <a:pt x="2172231" y="0"/>
                </a:lnTo>
                <a:lnTo>
                  <a:pt x="2172231" y="459087"/>
                </a:lnTo>
                <a:lnTo>
                  <a:pt x="0" y="4590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30480" rIns="45720" bIns="30480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1" kern="12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载体</a:t>
            </a:r>
            <a:endParaRPr lang="zh-CN" altLang="en-US" sz="2400" b="1" kern="1200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694579" y="3136364"/>
            <a:ext cx="159576" cy="15957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任意多边形 14"/>
          <p:cNvSpPr/>
          <p:nvPr/>
        </p:nvSpPr>
        <p:spPr>
          <a:xfrm>
            <a:off x="5846635" y="3030166"/>
            <a:ext cx="2020175" cy="371972"/>
          </a:xfrm>
          <a:custGeom>
            <a:avLst/>
            <a:gdLst>
              <a:gd name="connsiteX0" fmla="*/ 0 w 2020175"/>
              <a:gd name="connsiteY0" fmla="*/ 0 h 371972"/>
              <a:gd name="connsiteX1" fmla="*/ 2020175 w 2020175"/>
              <a:gd name="connsiteY1" fmla="*/ 0 h 371972"/>
              <a:gd name="connsiteX2" fmla="*/ 2020175 w 2020175"/>
              <a:gd name="connsiteY2" fmla="*/ 371972 h 371972"/>
              <a:gd name="connsiteX3" fmla="*/ 0 w 2020175"/>
              <a:gd name="connsiteY3" fmla="*/ 371972 h 371972"/>
              <a:gd name="connsiteX4" fmla="*/ 0 w 2020175"/>
              <a:gd name="connsiteY4" fmla="*/ 0 h 371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0175" h="371972">
                <a:moveTo>
                  <a:pt x="0" y="0"/>
                </a:moveTo>
                <a:lnTo>
                  <a:pt x="2020175" y="0"/>
                </a:lnTo>
                <a:lnTo>
                  <a:pt x="2020175" y="371972"/>
                </a:lnTo>
                <a:lnTo>
                  <a:pt x="0" y="37197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016" tIns="128016" rIns="128016" bIns="128016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kern="1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个人终端设备</a:t>
            </a:r>
            <a:endParaRPr lang="zh-CN" altLang="en-US" sz="1800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694579" y="3508337"/>
            <a:ext cx="159576" cy="15957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任意多边形 16"/>
          <p:cNvSpPr/>
          <p:nvPr/>
        </p:nvSpPr>
        <p:spPr>
          <a:xfrm>
            <a:off x="5846635" y="3402139"/>
            <a:ext cx="2020175" cy="371972"/>
          </a:xfrm>
          <a:custGeom>
            <a:avLst/>
            <a:gdLst>
              <a:gd name="connsiteX0" fmla="*/ 0 w 2020175"/>
              <a:gd name="connsiteY0" fmla="*/ 0 h 371972"/>
              <a:gd name="connsiteX1" fmla="*/ 2020175 w 2020175"/>
              <a:gd name="connsiteY1" fmla="*/ 0 h 371972"/>
              <a:gd name="connsiteX2" fmla="*/ 2020175 w 2020175"/>
              <a:gd name="connsiteY2" fmla="*/ 371972 h 371972"/>
              <a:gd name="connsiteX3" fmla="*/ 0 w 2020175"/>
              <a:gd name="connsiteY3" fmla="*/ 371972 h 371972"/>
              <a:gd name="connsiteX4" fmla="*/ 0 w 2020175"/>
              <a:gd name="connsiteY4" fmla="*/ 0 h 371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0175" h="371972">
                <a:moveTo>
                  <a:pt x="0" y="0"/>
                </a:moveTo>
                <a:lnTo>
                  <a:pt x="2020175" y="0"/>
                </a:lnTo>
                <a:lnTo>
                  <a:pt x="2020175" y="371972"/>
                </a:lnTo>
                <a:lnTo>
                  <a:pt x="0" y="37197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016" tIns="128016" rIns="128016" bIns="128016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kern="1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数字化教育资源</a:t>
            </a:r>
            <a:endParaRPr lang="zh-CN" altLang="en-US" sz="1800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75422" y="2668412"/>
            <a:ext cx="2172231" cy="25555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矩形 18"/>
          <p:cNvSpPr/>
          <p:nvPr/>
        </p:nvSpPr>
        <p:spPr>
          <a:xfrm>
            <a:off x="7975422" y="2764388"/>
            <a:ext cx="159579" cy="159579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任意多边形 19"/>
          <p:cNvSpPr/>
          <p:nvPr/>
        </p:nvSpPr>
        <p:spPr>
          <a:xfrm>
            <a:off x="7975422" y="2209325"/>
            <a:ext cx="2172231" cy="459087"/>
          </a:xfrm>
          <a:custGeom>
            <a:avLst/>
            <a:gdLst>
              <a:gd name="connsiteX0" fmla="*/ 0 w 2172231"/>
              <a:gd name="connsiteY0" fmla="*/ 0 h 459087"/>
              <a:gd name="connsiteX1" fmla="*/ 2172231 w 2172231"/>
              <a:gd name="connsiteY1" fmla="*/ 0 h 459087"/>
              <a:gd name="connsiteX2" fmla="*/ 2172231 w 2172231"/>
              <a:gd name="connsiteY2" fmla="*/ 459087 h 459087"/>
              <a:gd name="connsiteX3" fmla="*/ 0 w 2172231"/>
              <a:gd name="connsiteY3" fmla="*/ 459087 h 459087"/>
              <a:gd name="connsiteX4" fmla="*/ 0 w 2172231"/>
              <a:gd name="connsiteY4" fmla="*/ 0 h 459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2231" h="459087">
                <a:moveTo>
                  <a:pt x="0" y="0"/>
                </a:moveTo>
                <a:lnTo>
                  <a:pt x="2172231" y="0"/>
                </a:lnTo>
                <a:lnTo>
                  <a:pt x="2172231" y="459087"/>
                </a:lnTo>
                <a:lnTo>
                  <a:pt x="0" y="45908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5720" tIns="30480" rIns="45720" bIns="30480" numCol="1" spcCol="1270" anchor="ctr" anchorCtr="0">
            <a:noAutofit/>
          </a:bodyPr>
          <a:lstStyle/>
          <a:p>
            <a:pPr lvl="0" algn="l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b="1" kern="1200" dirty="0" smtClean="0">
                <a:solidFill>
                  <a:srgbClr val="6472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  <a:endParaRPr lang="zh-CN" altLang="en-US" sz="2400" b="1" kern="1200" dirty="0">
              <a:solidFill>
                <a:srgbClr val="6472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975422" y="3136364"/>
            <a:ext cx="159576" cy="15957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任意多边形 21"/>
          <p:cNvSpPr/>
          <p:nvPr/>
        </p:nvSpPr>
        <p:spPr>
          <a:xfrm>
            <a:off x="8127478" y="3030166"/>
            <a:ext cx="2020175" cy="371972"/>
          </a:xfrm>
          <a:custGeom>
            <a:avLst/>
            <a:gdLst>
              <a:gd name="connsiteX0" fmla="*/ 0 w 2020175"/>
              <a:gd name="connsiteY0" fmla="*/ 0 h 371972"/>
              <a:gd name="connsiteX1" fmla="*/ 2020175 w 2020175"/>
              <a:gd name="connsiteY1" fmla="*/ 0 h 371972"/>
              <a:gd name="connsiteX2" fmla="*/ 2020175 w 2020175"/>
              <a:gd name="connsiteY2" fmla="*/ 371972 h 371972"/>
              <a:gd name="connsiteX3" fmla="*/ 0 w 2020175"/>
              <a:gd name="connsiteY3" fmla="*/ 371972 h 371972"/>
              <a:gd name="connsiteX4" fmla="*/ 0 w 2020175"/>
              <a:gd name="connsiteY4" fmla="*/ 0 h 371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0175" h="371972">
                <a:moveTo>
                  <a:pt x="0" y="0"/>
                </a:moveTo>
                <a:lnTo>
                  <a:pt x="2020175" y="0"/>
                </a:lnTo>
                <a:lnTo>
                  <a:pt x="2020175" y="371972"/>
                </a:lnTo>
                <a:lnTo>
                  <a:pt x="0" y="37197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016" tIns="128016" rIns="128016" bIns="128016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kern="1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多媒体计算机</a:t>
            </a:r>
            <a:endParaRPr lang="zh-CN" altLang="en-US" sz="1800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975422" y="3508337"/>
            <a:ext cx="159576" cy="15957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任意多边形 23"/>
          <p:cNvSpPr/>
          <p:nvPr/>
        </p:nvSpPr>
        <p:spPr>
          <a:xfrm>
            <a:off x="8127478" y="3402139"/>
            <a:ext cx="2020175" cy="371972"/>
          </a:xfrm>
          <a:custGeom>
            <a:avLst/>
            <a:gdLst>
              <a:gd name="connsiteX0" fmla="*/ 0 w 2020175"/>
              <a:gd name="connsiteY0" fmla="*/ 0 h 371972"/>
              <a:gd name="connsiteX1" fmla="*/ 2020175 w 2020175"/>
              <a:gd name="connsiteY1" fmla="*/ 0 h 371972"/>
              <a:gd name="connsiteX2" fmla="*/ 2020175 w 2020175"/>
              <a:gd name="connsiteY2" fmla="*/ 371972 h 371972"/>
              <a:gd name="connsiteX3" fmla="*/ 0 w 2020175"/>
              <a:gd name="connsiteY3" fmla="*/ 371972 h 371972"/>
              <a:gd name="connsiteX4" fmla="*/ 0 w 2020175"/>
              <a:gd name="connsiteY4" fmla="*/ 0 h 371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0175" h="371972">
                <a:moveTo>
                  <a:pt x="0" y="0"/>
                </a:moveTo>
                <a:lnTo>
                  <a:pt x="2020175" y="0"/>
                </a:lnTo>
                <a:lnTo>
                  <a:pt x="2020175" y="371972"/>
                </a:lnTo>
                <a:lnTo>
                  <a:pt x="0" y="37197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016" tIns="128016" rIns="128016" bIns="128016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kern="1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网络服务</a:t>
            </a:r>
            <a:endParaRPr lang="zh-CN" altLang="en-US" sz="1800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975422" y="3880309"/>
            <a:ext cx="159576" cy="159576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任意多边形 25"/>
          <p:cNvSpPr/>
          <p:nvPr/>
        </p:nvSpPr>
        <p:spPr>
          <a:xfrm>
            <a:off x="8127478" y="3774111"/>
            <a:ext cx="2020175" cy="371972"/>
          </a:xfrm>
          <a:custGeom>
            <a:avLst/>
            <a:gdLst>
              <a:gd name="connsiteX0" fmla="*/ 0 w 2020175"/>
              <a:gd name="connsiteY0" fmla="*/ 0 h 371972"/>
              <a:gd name="connsiteX1" fmla="*/ 2020175 w 2020175"/>
              <a:gd name="connsiteY1" fmla="*/ 0 h 371972"/>
              <a:gd name="connsiteX2" fmla="*/ 2020175 w 2020175"/>
              <a:gd name="connsiteY2" fmla="*/ 371972 h 371972"/>
              <a:gd name="connsiteX3" fmla="*/ 0 w 2020175"/>
              <a:gd name="connsiteY3" fmla="*/ 371972 h 371972"/>
              <a:gd name="connsiteX4" fmla="*/ 0 w 2020175"/>
              <a:gd name="connsiteY4" fmla="*/ 0 h 371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0175" h="371972">
                <a:moveTo>
                  <a:pt x="0" y="0"/>
                </a:moveTo>
                <a:lnTo>
                  <a:pt x="2020175" y="0"/>
                </a:lnTo>
                <a:lnTo>
                  <a:pt x="2020175" y="371972"/>
                </a:lnTo>
                <a:lnTo>
                  <a:pt x="0" y="37197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8016" tIns="128016" rIns="128016" bIns="128016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1800" kern="1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云计算等</a:t>
            </a:r>
            <a:r>
              <a:rPr lang="en-US" altLang="zh-CN" sz="1800" kern="1200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      </a:t>
            </a:r>
            <a:endParaRPr lang="zh-CN" altLang="en-US" sz="1800" kern="1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06417" y="4437678"/>
            <a:ext cx="69905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dirty="0">
                <a:latin typeface="华文新魏" panose="02010800040101010101" pitchFamily="2" charset="-122"/>
                <a:ea typeface="华文新魏" panose="02010800040101010101" pitchFamily="2" charset="-122"/>
                <a:cs typeface="Times New Roman" panose="02020603050405020304" pitchFamily="18" charset="0"/>
              </a:rPr>
              <a:t>基于电子书包，可以方便地开展移动学习、交互学习和泛在学习，满足学习者的个性化学习。</a:t>
            </a:r>
            <a:endParaRPr lang="zh-CN" altLang="en-US" sz="24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3" grpId="0"/>
      <p:bldP spid="15" grpId="0"/>
      <p:bldP spid="17" grpId="0"/>
      <p:bldP spid="20" grpId="0"/>
      <p:bldP spid="22" grpId="0"/>
      <p:bldP spid="24" grpId="0"/>
      <p:bldP spid="26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995946" y="1057496"/>
            <a:ext cx="965528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1.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微课教学平台是为教师教学全新打造的集“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、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和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________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”于一体的移动教学平台，是应用于移动终端（手机、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Pad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）的在线教学工具和微课制作工具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2.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关于智慧学习平台的说法错误的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是（）</a:t>
            </a: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A.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是针对传统网络学习系统存在的不足，基于云计算、大数据、智能管理和自适应测验等新的技术，构建的新一代网络学习平台。</a:t>
            </a: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B.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智慧学习平台着眼于解决校本学习资源开发、教学交互、适应性学习和学习评测等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问题</a:t>
            </a:r>
            <a:r>
              <a:rPr lang="zh-CN" altLang="en-US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C.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智慧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学习平台通过教学资源开发、数据挖掘、智能推送和学习评价反馈，为教师教学和学生学习的全过程提供智能化的技术支持，实现互动式、个性化、适应性学习，是大数据时代的新兴网络学习平台。</a:t>
            </a: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D.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智慧学习平台由股评家和企业创建，教师可以在上面发布学习资源、通知公告、解答学生的问题、批改作业等，学生则可以提交作业、下载资源、查看成绩、参与互动等等，学校不可以自主创建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418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23536" y="1204981"/>
            <a:ext cx="8308258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kern="100" dirty="0" smtClean="0">
                <a:latin typeface="+mn-ea"/>
                <a:cs typeface="Times New Roman" panose="02020603050405020304" pitchFamily="18" charset="0"/>
              </a:rPr>
              <a:t>3</a:t>
            </a: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关于电子书包的说法错误的是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（）</a:t>
            </a: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A.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电子书包是一个以学生为主体，以个人终端设备和数字化教育资源为载体，利用多媒体计算机、网络服务、云计算等技术开发的移动学习平台。</a:t>
            </a: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B.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是一个由计算机支持的数字化协作学习空间。</a:t>
            </a: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C.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电子书包依赖于网络，不利于学生健康成长。</a:t>
            </a: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D.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基于电子书包，可以方便地开展移动学习、交互学习和泛在学习，满足学习者的个性化学习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4.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请选择一个翻转课堂的案例对其进行评析</a:t>
            </a:r>
            <a:r>
              <a:rPr lang="zh-CN" altLang="zh-CN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dirty="0" smtClean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zh-CN" altLang="zh-CN" kern="100" dirty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kern="100" dirty="0">
                <a:latin typeface="+mn-ea"/>
                <a:cs typeface="Times New Roman" panose="02020603050405020304" pitchFamily="18" charset="0"/>
              </a:rPr>
              <a:t>5.</a:t>
            </a:r>
            <a:r>
              <a:rPr lang="zh-CN" altLang="zh-CN" kern="100" dirty="0">
                <a:latin typeface="+mn-ea"/>
                <a:cs typeface="Times New Roman" panose="02020603050405020304" pitchFamily="18" charset="0"/>
              </a:rPr>
              <a:t>选择一个常用的翻转课堂教学平台，尝试注册并登陆该平台进行学习。</a:t>
            </a:r>
            <a:endParaRPr lang="zh-CN" altLang="en-US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80108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24294"/>
            <a:ext cx="12192000" cy="3557211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-12191999" y="1600477"/>
            <a:ext cx="12192000" cy="0"/>
          </a:xfrm>
          <a:prstGeom prst="line">
            <a:avLst/>
          </a:prstGeom>
          <a:ln w="28575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2192000" y="5438775"/>
            <a:ext cx="12192000" cy="0"/>
          </a:xfrm>
          <a:prstGeom prst="line">
            <a:avLst/>
          </a:prstGeom>
          <a:ln w="28575" cap="flat" cmpd="sng" algn="ctr">
            <a:solidFill>
              <a:schemeClr val="accent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>
            <a:off x="3740094" y="646364"/>
            <a:ext cx="1255741" cy="1231814"/>
            <a:chOff x="3740094" y="646364"/>
            <a:chExt cx="1255741" cy="1231814"/>
          </a:xfrm>
        </p:grpSpPr>
        <p:sp>
          <p:nvSpPr>
            <p:cNvPr id="12" name="Oval Callout 9"/>
            <p:cNvSpPr/>
            <p:nvPr/>
          </p:nvSpPr>
          <p:spPr>
            <a:xfrm rot="1998450">
              <a:off x="3740094" y="646364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3" name="Oval Callout 9"/>
            <p:cNvSpPr/>
            <p:nvPr/>
          </p:nvSpPr>
          <p:spPr>
            <a:xfrm rot="1998450">
              <a:off x="3878158" y="747885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 dirty="0">
                <a:solidFill>
                  <a:schemeClr val="tx1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984153" y="875494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892087" y="646362"/>
            <a:ext cx="1255741" cy="1231814"/>
            <a:chOff x="4892087" y="646362"/>
            <a:chExt cx="1255741" cy="1231814"/>
          </a:xfrm>
        </p:grpSpPr>
        <p:sp>
          <p:nvSpPr>
            <p:cNvPr id="14" name="Oval Callout 9"/>
            <p:cNvSpPr/>
            <p:nvPr/>
          </p:nvSpPr>
          <p:spPr>
            <a:xfrm rot="1998450">
              <a:off x="4892087" y="646362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5" name="Oval Callout 9"/>
            <p:cNvSpPr/>
            <p:nvPr/>
          </p:nvSpPr>
          <p:spPr>
            <a:xfrm rot="1998450">
              <a:off x="5030151" y="747883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rgbClr val="F7E00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>
                <a:solidFill>
                  <a:schemeClr val="tx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5154846" y="845185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谢</a:t>
              </a:r>
              <a:endPara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062779" y="646359"/>
            <a:ext cx="1255741" cy="1231814"/>
            <a:chOff x="6062779" y="646359"/>
            <a:chExt cx="1255741" cy="1231814"/>
          </a:xfrm>
        </p:grpSpPr>
        <p:sp>
          <p:nvSpPr>
            <p:cNvPr id="16" name="Oval Callout 9"/>
            <p:cNvSpPr/>
            <p:nvPr/>
          </p:nvSpPr>
          <p:spPr>
            <a:xfrm rot="1998450">
              <a:off x="6062779" y="646359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7" name="Oval Callout 9"/>
            <p:cNvSpPr/>
            <p:nvPr/>
          </p:nvSpPr>
          <p:spPr>
            <a:xfrm rot="1998450">
              <a:off x="6200843" y="747880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rgbClr val="67B355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>
                <a:solidFill>
                  <a:schemeClr val="tx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303354" y="845185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观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214772" y="646355"/>
            <a:ext cx="1255741" cy="1231814"/>
            <a:chOff x="7214772" y="646355"/>
            <a:chExt cx="1255741" cy="1231814"/>
          </a:xfrm>
        </p:grpSpPr>
        <p:sp>
          <p:nvSpPr>
            <p:cNvPr id="18" name="Oval Callout 9"/>
            <p:cNvSpPr/>
            <p:nvPr/>
          </p:nvSpPr>
          <p:spPr>
            <a:xfrm rot="1998450">
              <a:off x="7214772" y="646355"/>
              <a:ext cx="1255741" cy="1231814"/>
            </a:xfrm>
            <a:prstGeom prst="wedgeEllipseCallout">
              <a:avLst>
                <a:gd name="adj1" fmla="val 38923"/>
                <a:gd name="adj2" fmla="val 61436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+mj-ea"/>
                <a:ea typeface="+mj-ea"/>
              </a:endParaRPr>
            </a:p>
          </p:txBody>
        </p:sp>
        <p:sp>
          <p:nvSpPr>
            <p:cNvPr id="19" name="Oval Callout 9"/>
            <p:cNvSpPr/>
            <p:nvPr/>
          </p:nvSpPr>
          <p:spPr>
            <a:xfrm rot="1998450">
              <a:off x="7352836" y="747876"/>
              <a:ext cx="960915" cy="942606"/>
            </a:xfrm>
            <a:prstGeom prst="wedgeEllipseCallout">
              <a:avLst>
                <a:gd name="adj1" fmla="val 38923"/>
                <a:gd name="adj2" fmla="val 61436"/>
              </a:avLst>
            </a:prstGeom>
            <a:solidFill>
              <a:srgbClr val="07B4D7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en-GB" sz="1800">
                <a:solidFill>
                  <a:schemeClr val="tx1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458831" y="845185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看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0.99766 -3.33333E-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44444E-6 L -1.00612 4.44444E-6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丝状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752</Words>
  <Application>Microsoft Office PowerPoint</Application>
  <PresentationFormat>自定义</PresentationFormat>
  <Paragraphs>95</Paragraphs>
  <Slides>10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丝状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PC</cp:lastModifiedBy>
  <cp:revision>284</cp:revision>
  <dcterms:created xsi:type="dcterms:W3CDTF">2016-07-20T07:35:00Z</dcterms:created>
  <dcterms:modified xsi:type="dcterms:W3CDTF">2016-12-15T16:23:21Z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