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8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9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0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1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</p:sldMasterIdLst>
  <p:notesMasterIdLst>
    <p:notesMasterId r:id="rId50"/>
  </p:notesMasterIdLst>
  <p:handoutMasterIdLst>
    <p:handoutMasterId r:id="rId51"/>
  </p:handoutMasterIdLst>
  <p:sldIdLst>
    <p:sldId id="280" r:id="rId3"/>
    <p:sldId id="259" r:id="rId4"/>
    <p:sldId id="279" r:id="rId5"/>
    <p:sldId id="278" r:id="rId6"/>
    <p:sldId id="281" r:id="rId7"/>
    <p:sldId id="285" r:id="rId8"/>
    <p:sldId id="294" r:id="rId9"/>
    <p:sldId id="295" r:id="rId10"/>
    <p:sldId id="286" r:id="rId11"/>
    <p:sldId id="296" r:id="rId12"/>
    <p:sldId id="297" r:id="rId13"/>
    <p:sldId id="283" r:id="rId14"/>
    <p:sldId id="288" r:id="rId15"/>
    <p:sldId id="298" r:id="rId16"/>
    <p:sldId id="299" r:id="rId17"/>
    <p:sldId id="300" r:id="rId18"/>
    <p:sldId id="301" r:id="rId19"/>
    <p:sldId id="302" r:id="rId20"/>
    <p:sldId id="303" r:id="rId21"/>
    <p:sldId id="305" r:id="rId22"/>
    <p:sldId id="304" r:id="rId23"/>
    <p:sldId id="307" r:id="rId24"/>
    <p:sldId id="308" r:id="rId25"/>
    <p:sldId id="309" r:id="rId26"/>
    <p:sldId id="310" r:id="rId27"/>
    <p:sldId id="306" r:id="rId28"/>
    <p:sldId id="311" r:id="rId29"/>
    <p:sldId id="312" r:id="rId30"/>
    <p:sldId id="313" r:id="rId31"/>
    <p:sldId id="314" r:id="rId32"/>
    <p:sldId id="315" r:id="rId33"/>
    <p:sldId id="316" r:id="rId34"/>
    <p:sldId id="282" r:id="rId35"/>
    <p:sldId id="317" r:id="rId36"/>
    <p:sldId id="291" r:id="rId37"/>
    <p:sldId id="318" r:id="rId38"/>
    <p:sldId id="319" r:id="rId39"/>
    <p:sldId id="320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258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B355"/>
    <a:srgbClr val="859279"/>
    <a:srgbClr val="3F7E00"/>
    <a:srgbClr val="336600"/>
    <a:srgbClr val="F7E003"/>
    <a:srgbClr val="FAEB7A"/>
    <a:srgbClr val="B6AF6A"/>
    <a:srgbClr val="A8A400"/>
    <a:srgbClr val="C5BF89"/>
    <a:srgbClr val="FFF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7" autoAdjust="0"/>
    <p:restoredTop sz="80876" autoAdjust="0"/>
  </p:normalViewPr>
  <p:slideViewPr>
    <p:cSldViewPr snapToGrid="0">
      <p:cViewPr varScale="1">
        <p:scale>
          <a:sx n="73" d="100"/>
          <a:sy n="73" d="100"/>
        </p:scale>
        <p:origin x="10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99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74274-28A3-4618-9D9F-3317D030E530}" type="doc">
      <dgm:prSet loTypeId="urn:microsoft.com/office/officeart/2008/layout/VerticalCurvedLis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D515F9B4-2E22-493E-A447-CD459FFADCFE}">
      <dgm:prSet phldrT="[文本]" custT="1"/>
      <dgm:spPr/>
      <dgm:t>
        <a:bodyPr/>
        <a:lstStyle/>
        <a:p>
          <a:r>
            <a:rPr lang="zh-CN" sz="1800" dirty="0" smtClean="0"/>
            <a:t>理解</a:t>
          </a:r>
          <a:r>
            <a:rPr lang="zh-CN" altLang="en-US" sz="1800" dirty="0" smtClean="0"/>
            <a:t>媒体、教学媒体</a:t>
          </a:r>
          <a:r>
            <a:rPr lang="zh-CN" sz="1800" dirty="0" smtClean="0"/>
            <a:t>的相关概念</a:t>
          </a:r>
          <a:endParaRPr lang="zh-CN" altLang="en-US" sz="1800" dirty="0"/>
        </a:p>
      </dgm:t>
    </dgm:pt>
    <dgm:pt modelId="{B84C5A51-DF4F-40A6-9F90-F09A24912432}" type="parTrans" cxnId="{731623F8-3A28-4F02-9335-F8F315018D94}">
      <dgm:prSet/>
      <dgm:spPr/>
      <dgm:t>
        <a:bodyPr/>
        <a:lstStyle/>
        <a:p>
          <a:endParaRPr lang="zh-CN" altLang="en-US" sz="1800"/>
        </a:p>
      </dgm:t>
    </dgm:pt>
    <dgm:pt modelId="{66756A97-3F0E-4F26-A76F-E954C9B5581B}" type="sibTrans" cxnId="{731623F8-3A28-4F02-9335-F8F315018D94}">
      <dgm:prSet/>
      <dgm:spPr/>
      <dgm:t>
        <a:bodyPr/>
        <a:lstStyle/>
        <a:p>
          <a:endParaRPr lang="zh-CN" altLang="en-US" sz="1800"/>
        </a:p>
      </dgm:t>
    </dgm:pt>
    <dgm:pt modelId="{FACA05E4-FDE7-4D23-8FF2-F6A559D24A60}">
      <dgm:prSet phldrT="[文本]" custT="1"/>
      <dgm:spPr/>
      <dgm:t>
        <a:bodyPr/>
        <a:lstStyle/>
        <a:p>
          <a:r>
            <a:rPr lang="zh-CN" altLang="en-US" sz="1800" dirty="0" smtClean="0"/>
            <a:t>了解教学媒体的分类</a:t>
          </a:r>
          <a:endParaRPr lang="zh-CN" altLang="en-US" sz="1800" dirty="0"/>
        </a:p>
      </dgm:t>
    </dgm:pt>
    <dgm:pt modelId="{30C04D38-9295-41CC-8246-6146F072BE73}" type="parTrans" cxnId="{0E1E1537-B470-449E-BAB7-7D503900AC47}">
      <dgm:prSet/>
      <dgm:spPr/>
      <dgm:t>
        <a:bodyPr/>
        <a:lstStyle/>
        <a:p>
          <a:endParaRPr lang="zh-CN" altLang="en-US" sz="1800"/>
        </a:p>
      </dgm:t>
    </dgm:pt>
    <dgm:pt modelId="{9564BC39-C6D5-4DDA-A62A-8820AB37D079}" type="sibTrans" cxnId="{0E1E1537-B470-449E-BAB7-7D503900AC47}">
      <dgm:prSet/>
      <dgm:spPr/>
      <dgm:t>
        <a:bodyPr/>
        <a:lstStyle/>
        <a:p>
          <a:endParaRPr lang="zh-CN" altLang="en-US" sz="1800"/>
        </a:p>
      </dgm:t>
    </dgm:pt>
    <dgm:pt modelId="{964EAD2E-9411-499C-813C-B3CA21A0FC3E}">
      <dgm:prSet phldrT="[文本]" custT="1"/>
      <dgm:spPr/>
      <dgm:t>
        <a:bodyPr/>
        <a:lstStyle/>
        <a:p>
          <a:r>
            <a:rPr lang="zh-CN" altLang="en-US" sz="1800" dirty="0" smtClean="0"/>
            <a:t>了解教学媒体的特征</a:t>
          </a:r>
          <a:endParaRPr lang="zh-CN" altLang="en-US" sz="1800" dirty="0"/>
        </a:p>
      </dgm:t>
    </dgm:pt>
    <dgm:pt modelId="{B5479CD0-B2CE-4CC6-890A-67CD49B8B571}" type="parTrans" cxnId="{E0E14029-9748-446D-9857-1AF4DC19DDC5}">
      <dgm:prSet/>
      <dgm:spPr/>
      <dgm:t>
        <a:bodyPr/>
        <a:lstStyle/>
        <a:p>
          <a:endParaRPr lang="zh-CN" altLang="en-US" sz="1800"/>
        </a:p>
      </dgm:t>
    </dgm:pt>
    <dgm:pt modelId="{265AD624-8E52-46EB-B075-A6681376BD13}" type="sibTrans" cxnId="{E0E14029-9748-446D-9857-1AF4DC19DDC5}">
      <dgm:prSet/>
      <dgm:spPr/>
      <dgm:t>
        <a:bodyPr/>
        <a:lstStyle/>
        <a:p>
          <a:endParaRPr lang="zh-CN" altLang="en-US" sz="1800"/>
        </a:p>
      </dgm:t>
    </dgm:pt>
    <dgm:pt modelId="{92D82000-A5D3-4C67-BB75-2E38957DAD46}" type="pres">
      <dgm:prSet presAssocID="{5E974274-28A3-4618-9D9F-3317D030E53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3F98FE72-3BD7-485F-A8D8-C980947510DC}" type="pres">
      <dgm:prSet presAssocID="{5E974274-28A3-4618-9D9F-3317D030E530}" presName="Name1" presStyleCnt="0"/>
      <dgm:spPr/>
    </dgm:pt>
    <dgm:pt modelId="{48F92309-284D-456B-9F61-3C3C9BEF4250}" type="pres">
      <dgm:prSet presAssocID="{5E974274-28A3-4618-9D9F-3317D030E530}" presName="cycle" presStyleCnt="0"/>
      <dgm:spPr/>
    </dgm:pt>
    <dgm:pt modelId="{0D1AA578-5C29-46B6-A3E5-84BDA15DCC79}" type="pres">
      <dgm:prSet presAssocID="{5E974274-28A3-4618-9D9F-3317D030E530}" presName="srcNode" presStyleLbl="node1" presStyleIdx="0" presStyleCnt="3"/>
      <dgm:spPr/>
    </dgm:pt>
    <dgm:pt modelId="{362D168F-6547-4535-97AC-A85D22C1A2B7}" type="pres">
      <dgm:prSet presAssocID="{5E974274-28A3-4618-9D9F-3317D030E530}" presName="conn" presStyleLbl="parChTrans1D2" presStyleIdx="0" presStyleCnt="1"/>
      <dgm:spPr/>
      <dgm:t>
        <a:bodyPr/>
        <a:lstStyle/>
        <a:p>
          <a:endParaRPr lang="zh-CN" altLang="en-US"/>
        </a:p>
      </dgm:t>
    </dgm:pt>
    <dgm:pt modelId="{2E1AE111-A528-4520-B1C4-B823F09433D6}" type="pres">
      <dgm:prSet presAssocID="{5E974274-28A3-4618-9D9F-3317D030E530}" presName="extraNode" presStyleLbl="node1" presStyleIdx="0" presStyleCnt="3"/>
      <dgm:spPr/>
    </dgm:pt>
    <dgm:pt modelId="{218540F5-799D-4B54-A085-8FB1E0406B4C}" type="pres">
      <dgm:prSet presAssocID="{5E974274-28A3-4618-9D9F-3317D030E530}" presName="dstNode" presStyleLbl="node1" presStyleIdx="0" presStyleCnt="3"/>
      <dgm:spPr/>
    </dgm:pt>
    <dgm:pt modelId="{DEB52D7C-349F-424B-86CB-FD707EDACEC1}" type="pres">
      <dgm:prSet presAssocID="{D515F9B4-2E22-493E-A447-CD459FFADCF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092A2F0-2B7A-4155-AE11-C502E03C6EF0}" type="pres">
      <dgm:prSet presAssocID="{D515F9B4-2E22-493E-A447-CD459FFADCFE}" presName="accent_1" presStyleCnt="0"/>
      <dgm:spPr/>
    </dgm:pt>
    <dgm:pt modelId="{8BE52B16-011D-47C4-A756-14AFEFB612CF}" type="pres">
      <dgm:prSet presAssocID="{D515F9B4-2E22-493E-A447-CD459FFADCFE}" presName="accentRepeatNode" presStyleLbl="solidFgAcc1" presStyleIdx="0" presStyleCnt="3"/>
      <dgm:spPr/>
    </dgm:pt>
    <dgm:pt modelId="{526B2582-1E42-4122-8440-F8FE1FD4A748}" type="pres">
      <dgm:prSet presAssocID="{964EAD2E-9411-499C-813C-B3CA21A0FC3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6B7233-040C-411F-8267-52C3F7BB140B}" type="pres">
      <dgm:prSet presAssocID="{964EAD2E-9411-499C-813C-B3CA21A0FC3E}" presName="accent_2" presStyleCnt="0"/>
      <dgm:spPr/>
    </dgm:pt>
    <dgm:pt modelId="{20D41D94-4B0F-450E-862F-58BF7C44411D}" type="pres">
      <dgm:prSet presAssocID="{964EAD2E-9411-499C-813C-B3CA21A0FC3E}" presName="accentRepeatNode" presStyleLbl="solidFgAcc1" presStyleIdx="1" presStyleCnt="3"/>
      <dgm:spPr/>
    </dgm:pt>
    <dgm:pt modelId="{68A409AE-35F2-4550-9ED5-3A6CD0BD7BC2}" type="pres">
      <dgm:prSet presAssocID="{FACA05E4-FDE7-4D23-8FF2-F6A559D24A6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ABE0519-E723-4E81-B1CD-6A89455741F0}" type="pres">
      <dgm:prSet presAssocID="{FACA05E4-FDE7-4D23-8FF2-F6A559D24A60}" presName="accent_3" presStyleCnt="0"/>
      <dgm:spPr/>
    </dgm:pt>
    <dgm:pt modelId="{BD66AF70-ADA7-46C6-8C33-BC44FEE34F0D}" type="pres">
      <dgm:prSet presAssocID="{FACA05E4-FDE7-4D23-8FF2-F6A559D24A60}" presName="accentRepeatNode" presStyleLbl="solidFgAcc1" presStyleIdx="2" presStyleCnt="3"/>
      <dgm:spPr/>
    </dgm:pt>
  </dgm:ptLst>
  <dgm:cxnLst>
    <dgm:cxn modelId="{7A1556A8-FCB3-45D9-9E8C-17A201D2250E}" type="presOf" srcId="{66756A97-3F0E-4F26-A76F-E954C9B5581B}" destId="{362D168F-6547-4535-97AC-A85D22C1A2B7}" srcOrd="0" destOrd="0" presId="urn:microsoft.com/office/officeart/2008/layout/VerticalCurvedList"/>
    <dgm:cxn modelId="{E0E14029-9748-446D-9857-1AF4DC19DDC5}" srcId="{5E974274-28A3-4618-9D9F-3317D030E530}" destId="{964EAD2E-9411-499C-813C-B3CA21A0FC3E}" srcOrd="1" destOrd="0" parTransId="{B5479CD0-B2CE-4CC6-890A-67CD49B8B571}" sibTransId="{265AD624-8E52-46EB-B075-A6681376BD13}"/>
    <dgm:cxn modelId="{538AAEDC-0D21-4602-90FF-6C35140CDD69}" type="presOf" srcId="{5E974274-28A3-4618-9D9F-3317D030E530}" destId="{92D82000-A5D3-4C67-BB75-2E38957DAD46}" srcOrd="0" destOrd="0" presId="urn:microsoft.com/office/officeart/2008/layout/VerticalCurvedList"/>
    <dgm:cxn modelId="{0E1E1537-B470-449E-BAB7-7D503900AC47}" srcId="{5E974274-28A3-4618-9D9F-3317D030E530}" destId="{FACA05E4-FDE7-4D23-8FF2-F6A559D24A60}" srcOrd="2" destOrd="0" parTransId="{30C04D38-9295-41CC-8246-6146F072BE73}" sibTransId="{9564BC39-C6D5-4DDA-A62A-8820AB37D079}"/>
    <dgm:cxn modelId="{A21FF157-DC05-46E2-9AD0-FA525AEA6C7E}" type="presOf" srcId="{964EAD2E-9411-499C-813C-B3CA21A0FC3E}" destId="{526B2582-1E42-4122-8440-F8FE1FD4A748}" srcOrd="0" destOrd="0" presId="urn:microsoft.com/office/officeart/2008/layout/VerticalCurvedList"/>
    <dgm:cxn modelId="{9C0E5B9C-491C-4004-B40F-111ACAC63DD7}" type="presOf" srcId="{FACA05E4-FDE7-4D23-8FF2-F6A559D24A60}" destId="{68A409AE-35F2-4550-9ED5-3A6CD0BD7BC2}" srcOrd="0" destOrd="0" presId="urn:microsoft.com/office/officeart/2008/layout/VerticalCurvedList"/>
    <dgm:cxn modelId="{CA429937-FD92-477D-8531-8CE5E2292804}" type="presOf" srcId="{D515F9B4-2E22-493E-A447-CD459FFADCFE}" destId="{DEB52D7C-349F-424B-86CB-FD707EDACEC1}" srcOrd="0" destOrd="0" presId="urn:microsoft.com/office/officeart/2008/layout/VerticalCurvedList"/>
    <dgm:cxn modelId="{731623F8-3A28-4F02-9335-F8F315018D94}" srcId="{5E974274-28A3-4618-9D9F-3317D030E530}" destId="{D515F9B4-2E22-493E-A447-CD459FFADCFE}" srcOrd="0" destOrd="0" parTransId="{B84C5A51-DF4F-40A6-9F90-F09A24912432}" sibTransId="{66756A97-3F0E-4F26-A76F-E954C9B5581B}"/>
    <dgm:cxn modelId="{E763E129-FEDD-4F41-9815-2B81DD837939}" type="presParOf" srcId="{92D82000-A5D3-4C67-BB75-2E38957DAD46}" destId="{3F98FE72-3BD7-485F-A8D8-C980947510DC}" srcOrd="0" destOrd="0" presId="urn:microsoft.com/office/officeart/2008/layout/VerticalCurvedList"/>
    <dgm:cxn modelId="{39D7E189-9959-4BF6-9465-384E69E2DCAA}" type="presParOf" srcId="{3F98FE72-3BD7-485F-A8D8-C980947510DC}" destId="{48F92309-284D-456B-9F61-3C3C9BEF4250}" srcOrd="0" destOrd="0" presId="urn:microsoft.com/office/officeart/2008/layout/VerticalCurvedList"/>
    <dgm:cxn modelId="{44C47FB1-3C25-43E7-BCAB-98E8562D04ED}" type="presParOf" srcId="{48F92309-284D-456B-9F61-3C3C9BEF4250}" destId="{0D1AA578-5C29-46B6-A3E5-84BDA15DCC79}" srcOrd="0" destOrd="0" presId="urn:microsoft.com/office/officeart/2008/layout/VerticalCurvedList"/>
    <dgm:cxn modelId="{4572475D-9A77-469C-8AA5-FB840F229F78}" type="presParOf" srcId="{48F92309-284D-456B-9F61-3C3C9BEF4250}" destId="{362D168F-6547-4535-97AC-A85D22C1A2B7}" srcOrd="1" destOrd="0" presId="urn:microsoft.com/office/officeart/2008/layout/VerticalCurvedList"/>
    <dgm:cxn modelId="{6570E121-DFFB-4016-A0C8-B8CA6B5448A7}" type="presParOf" srcId="{48F92309-284D-456B-9F61-3C3C9BEF4250}" destId="{2E1AE111-A528-4520-B1C4-B823F09433D6}" srcOrd="2" destOrd="0" presId="urn:microsoft.com/office/officeart/2008/layout/VerticalCurvedList"/>
    <dgm:cxn modelId="{308077DB-BC88-4401-B633-6C98AF73FA1D}" type="presParOf" srcId="{48F92309-284D-456B-9F61-3C3C9BEF4250}" destId="{218540F5-799D-4B54-A085-8FB1E0406B4C}" srcOrd="3" destOrd="0" presId="urn:microsoft.com/office/officeart/2008/layout/VerticalCurvedList"/>
    <dgm:cxn modelId="{CB1BCBED-2155-4593-AEF2-266D0611CCB8}" type="presParOf" srcId="{3F98FE72-3BD7-485F-A8D8-C980947510DC}" destId="{DEB52D7C-349F-424B-86CB-FD707EDACEC1}" srcOrd="1" destOrd="0" presId="urn:microsoft.com/office/officeart/2008/layout/VerticalCurvedList"/>
    <dgm:cxn modelId="{7180715A-C67D-4A46-8E29-35A4BE338367}" type="presParOf" srcId="{3F98FE72-3BD7-485F-A8D8-C980947510DC}" destId="{0092A2F0-2B7A-4155-AE11-C502E03C6EF0}" srcOrd="2" destOrd="0" presId="urn:microsoft.com/office/officeart/2008/layout/VerticalCurvedList"/>
    <dgm:cxn modelId="{01D53917-48BC-4C75-A206-36B4158F236A}" type="presParOf" srcId="{0092A2F0-2B7A-4155-AE11-C502E03C6EF0}" destId="{8BE52B16-011D-47C4-A756-14AFEFB612CF}" srcOrd="0" destOrd="0" presId="urn:microsoft.com/office/officeart/2008/layout/VerticalCurvedList"/>
    <dgm:cxn modelId="{F61B27BF-7A22-4593-86A5-897D5616014B}" type="presParOf" srcId="{3F98FE72-3BD7-485F-A8D8-C980947510DC}" destId="{526B2582-1E42-4122-8440-F8FE1FD4A748}" srcOrd="3" destOrd="0" presId="urn:microsoft.com/office/officeart/2008/layout/VerticalCurvedList"/>
    <dgm:cxn modelId="{3E66110B-6C5B-4B07-809E-C974FBD33E11}" type="presParOf" srcId="{3F98FE72-3BD7-485F-A8D8-C980947510DC}" destId="{866B7233-040C-411F-8267-52C3F7BB140B}" srcOrd="4" destOrd="0" presId="urn:microsoft.com/office/officeart/2008/layout/VerticalCurvedList"/>
    <dgm:cxn modelId="{AD12C432-4567-479C-BE54-98C594AE754E}" type="presParOf" srcId="{866B7233-040C-411F-8267-52C3F7BB140B}" destId="{20D41D94-4B0F-450E-862F-58BF7C44411D}" srcOrd="0" destOrd="0" presId="urn:microsoft.com/office/officeart/2008/layout/VerticalCurvedList"/>
    <dgm:cxn modelId="{6341396D-C421-4984-B277-C5DB13FA069E}" type="presParOf" srcId="{3F98FE72-3BD7-485F-A8D8-C980947510DC}" destId="{68A409AE-35F2-4550-9ED5-3A6CD0BD7BC2}" srcOrd="5" destOrd="0" presId="urn:microsoft.com/office/officeart/2008/layout/VerticalCurvedList"/>
    <dgm:cxn modelId="{24B3F7BF-93E3-492C-9FF6-ED409ADA687E}" type="presParOf" srcId="{3F98FE72-3BD7-485F-A8D8-C980947510DC}" destId="{EABE0519-E723-4E81-B1CD-6A89455741F0}" srcOrd="6" destOrd="0" presId="urn:microsoft.com/office/officeart/2008/layout/VerticalCurvedList"/>
    <dgm:cxn modelId="{3893EB8D-7152-4A01-9D01-49C1E6BDFEB7}" type="presParOf" srcId="{EABE0519-E723-4E81-B1CD-6A89455741F0}" destId="{BD66AF70-ADA7-46C6-8C33-BC44FEE34F0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F9E8BB7-E76B-4A9B-A6E2-353C2CC2B1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5C578FC-9F5A-4839-9F1A-D7D015C8D9F6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b="1" dirty="0" smtClean="0">
              <a:solidFill>
                <a:schemeClr val="tx1"/>
              </a:solidFill>
            </a:rPr>
            <a:t>表现力：</a:t>
          </a:r>
          <a:r>
            <a:rPr lang="zh-CN" altLang="en-US" sz="1800" dirty="0" smtClean="0">
              <a:solidFill>
                <a:schemeClr val="bg1"/>
              </a:solidFill>
            </a:rPr>
            <a:t>指教学媒体表现事物的空间、时间和运动特征的能力。</a:t>
          </a:r>
          <a:endParaRPr lang="en-US" altLang="zh-CN" sz="1800" dirty="0" smtClean="0">
            <a:solidFill>
              <a:schemeClr val="bg1"/>
            </a:solidFill>
          </a:endParaRPr>
        </a:p>
      </dgm:t>
    </dgm:pt>
    <dgm:pt modelId="{91132F50-03C5-41B0-B0F0-9391F3EEB5C2}" type="par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A8D88A62-0740-4EB3-B356-6BF4CFD4A922}" type="sib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D9CFFE2E-0ED7-4A9F-B3F8-0F499326CFA1}">
      <dgm:prSet phldrT="[文本]" custT="1"/>
      <dgm:spPr/>
      <dgm:t>
        <a:bodyPr/>
        <a:lstStyle/>
        <a:p>
          <a:pPr marL="285750" marR="0" indent="0" defTabSz="1600200" eaLnBrk="1" fontAlgn="auto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zh-CN" altLang="en-US" sz="1800" dirty="0" smtClean="0">
              <a:solidFill>
                <a:schemeClr val="tx1"/>
              </a:solidFill>
            </a:rPr>
            <a:t>比如：言语、文字材料以时间因素组织信息，它们的表现形式受到时</a:t>
          </a:r>
          <a:r>
            <a:rPr lang="zh-CN" altLang="en-US" dirty="0" smtClean="0">
              <a:solidFill>
                <a:schemeClr val="tx1"/>
              </a:solidFill>
            </a:rPr>
            <a:t>间先后顺序的影响，借助语义、语调及音响的抑扬顿挫、轻重缓急来表现事物的特征。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399140D6-B167-451A-8EA3-19E7720A44E7}" type="par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FBF59254-7EA9-4FB2-8CBB-67EBF0C8CB6E}" type="sib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7AB178D3-81EB-493C-97BE-F770958F1756}">
      <dgm:prSet phldrT="[文本]" custT="1"/>
      <dgm:spPr/>
      <dgm:t>
        <a:bodyPr/>
        <a:lstStyle/>
        <a:p>
          <a:pPr marL="285750" marR="0" indent="0" defTabSz="1600200" eaLnBrk="1" fontAlgn="auto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zh-CN" altLang="en-US" sz="1800" dirty="0" smtClean="0">
              <a:solidFill>
                <a:schemeClr val="tx1"/>
              </a:solidFill>
            </a:rPr>
            <a:t>再如，电影、录像、幻灯、图片等。</a:t>
          </a:r>
          <a:endParaRPr lang="en-US" altLang="zh-CN" sz="1800" dirty="0" smtClean="0">
            <a:solidFill>
              <a:schemeClr val="tx1"/>
            </a:solidFill>
          </a:endParaRPr>
        </a:p>
      </dgm:t>
    </dgm:pt>
    <dgm:pt modelId="{117E7A6E-553D-42B3-B47D-915BDEC6A1F9}" type="parTrans" cxnId="{5B223763-ADAC-437C-8412-6A7425D317C3}">
      <dgm:prSet/>
      <dgm:spPr/>
      <dgm:t>
        <a:bodyPr/>
        <a:lstStyle/>
        <a:p>
          <a:endParaRPr lang="zh-CN" altLang="en-US"/>
        </a:p>
      </dgm:t>
    </dgm:pt>
    <dgm:pt modelId="{56388F18-71A2-484A-A8EE-16DC21C80CED}" type="sibTrans" cxnId="{5B223763-ADAC-437C-8412-6A7425D317C3}">
      <dgm:prSet/>
      <dgm:spPr/>
      <dgm:t>
        <a:bodyPr/>
        <a:lstStyle/>
        <a:p>
          <a:endParaRPr lang="zh-CN" altLang="en-US"/>
        </a:p>
      </dgm:t>
    </dgm:pt>
    <dgm:pt modelId="{89260C42-0B0E-409A-AFEB-4D9E2746A755}" type="pres">
      <dgm:prSet presAssocID="{1F9E8BB7-E76B-4A9B-A6E2-353C2CC2B1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138BACC-E8B5-4150-80E9-59E82F953BCA}" type="pres">
      <dgm:prSet presAssocID="{95C578FC-9F5A-4839-9F1A-D7D015C8D9F6}" presName="composite" presStyleCnt="0"/>
      <dgm:spPr/>
    </dgm:pt>
    <dgm:pt modelId="{0657ECF9-ADA9-45C7-8168-DBE929A93D30}" type="pres">
      <dgm:prSet presAssocID="{95C578FC-9F5A-4839-9F1A-D7D015C8D9F6}" presName="parTx" presStyleLbl="alignNode1" presStyleIdx="0" presStyleCnt="1" custLinFactY="-3750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1DBA0A-FA88-49C9-94EF-C555756F8821}" type="pres">
      <dgm:prSet presAssocID="{95C578FC-9F5A-4839-9F1A-D7D015C8D9F6}" presName="desTx" presStyleLbl="alignAccFollowNode1" presStyleIdx="0" presStyleCnt="1" custScaleY="100692" custLinFactNeighborY="52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7621EC9-33B6-4AB9-A2D5-7FF7A34E576D}" type="presOf" srcId="{95C578FC-9F5A-4839-9F1A-D7D015C8D9F6}" destId="{0657ECF9-ADA9-45C7-8168-DBE929A93D30}" srcOrd="0" destOrd="0" presId="urn:microsoft.com/office/officeart/2005/8/layout/hList1"/>
    <dgm:cxn modelId="{5B223763-ADAC-437C-8412-6A7425D317C3}" srcId="{95C578FC-9F5A-4839-9F1A-D7D015C8D9F6}" destId="{7AB178D3-81EB-493C-97BE-F770958F1756}" srcOrd="1" destOrd="0" parTransId="{117E7A6E-553D-42B3-B47D-915BDEC6A1F9}" sibTransId="{56388F18-71A2-484A-A8EE-16DC21C80CED}"/>
    <dgm:cxn modelId="{97057519-5981-4EB6-8402-BADA50727BD2}" type="presOf" srcId="{1F9E8BB7-E76B-4A9B-A6E2-353C2CC2B18A}" destId="{89260C42-0B0E-409A-AFEB-4D9E2746A755}" srcOrd="0" destOrd="0" presId="urn:microsoft.com/office/officeart/2005/8/layout/hList1"/>
    <dgm:cxn modelId="{B8211506-D2CF-4D78-A517-9C63DB04FA60}" srcId="{95C578FC-9F5A-4839-9F1A-D7D015C8D9F6}" destId="{D9CFFE2E-0ED7-4A9F-B3F8-0F499326CFA1}" srcOrd="0" destOrd="0" parTransId="{399140D6-B167-451A-8EA3-19E7720A44E7}" sibTransId="{FBF59254-7EA9-4FB2-8CBB-67EBF0C8CB6E}"/>
    <dgm:cxn modelId="{7E8CE353-0B88-4E32-9A7F-E5989DE6BDA7}" type="presOf" srcId="{D9CFFE2E-0ED7-4A9F-B3F8-0F499326CFA1}" destId="{9A1DBA0A-FA88-49C9-94EF-C555756F8821}" srcOrd="0" destOrd="0" presId="urn:microsoft.com/office/officeart/2005/8/layout/hList1"/>
    <dgm:cxn modelId="{FA9576B6-6717-41CB-B26E-E053F7C74413}" srcId="{1F9E8BB7-E76B-4A9B-A6E2-353C2CC2B18A}" destId="{95C578FC-9F5A-4839-9F1A-D7D015C8D9F6}" srcOrd="0" destOrd="0" parTransId="{91132F50-03C5-41B0-B0F0-9391F3EEB5C2}" sibTransId="{A8D88A62-0740-4EB3-B356-6BF4CFD4A922}"/>
    <dgm:cxn modelId="{2ED98CFE-BB27-40BF-B81D-2597EBB5AAA1}" type="presOf" srcId="{7AB178D3-81EB-493C-97BE-F770958F1756}" destId="{9A1DBA0A-FA88-49C9-94EF-C555756F8821}" srcOrd="0" destOrd="1" presId="urn:microsoft.com/office/officeart/2005/8/layout/hList1"/>
    <dgm:cxn modelId="{1CA170AE-2F79-429F-A3C1-938BA54D1639}" type="presParOf" srcId="{89260C42-0B0E-409A-AFEB-4D9E2746A755}" destId="{9138BACC-E8B5-4150-80E9-59E82F953BCA}" srcOrd="0" destOrd="0" presId="urn:microsoft.com/office/officeart/2005/8/layout/hList1"/>
    <dgm:cxn modelId="{08EBF3B1-F590-4AE2-8035-6DCA06C86506}" type="presParOf" srcId="{9138BACC-E8B5-4150-80E9-59E82F953BCA}" destId="{0657ECF9-ADA9-45C7-8168-DBE929A93D30}" srcOrd="0" destOrd="0" presId="urn:microsoft.com/office/officeart/2005/8/layout/hList1"/>
    <dgm:cxn modelId="{A83978B7-16A7-47F9-819D-B4401DBF1684}" type="presParOf" srcId="{9138BACC-E8B5-4150-80E9-59E82F953BCA}" destId="{9A1DBA0A-FA88-49C9-94EF-C555756F8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F9E8BB7-E76B-4A9B-A6E2-353C2CC2B1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5C578FC-9F5A-4839-9F1A-D7D015C8D9F6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b="1" dirty="0" smtClean="0">
              <a:solidFill>
                <a:schemeClr val="tx1"/>
              </a:solidFill>
            </a:rPr>
            <a:t>重现力：</a:t>
          </a:r>
          <a:r>
            <a:rPr lang="zh-CN" altLang="en-US" sz="1800" dirty="0" smtClean="0">
              <a:solidFill>
                <a:schemeClr val="bg1"/>
              </a:solidFill>
            </a:rPr>
            <a:t>指教学媒体不受时间空间限制，把储存的信息内容再现的能力。</a:t>
          </a:r>
          <a:endParaRPr lang="en-US" altLang="zh-CN" sz="1800" dirty="0" smtClean="0">
            <a:solidFill>
              <a:schemeClr val="bg1"/>
            </a:solidFill>
          </a:endParaRPr>
        </a:p>
      </dgm:t>
    </dgm:pt>
    <dgm:pt modelId="{91132F50-03C5-41B0-B0F0-9391F3EEB5C2}" type="par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A8D88A62-0740-4EB3-B356-6BF4CFD4A922}" type="sib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D9CFFE2E-0ED7-4A9F-B3F8-0F499326CFA1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比如：教科书是最便于重现的媒体，无线电广播和电视是受时间性限制的媒体；自从出现了录音和录像之后，这种限制已被打破，并以其生动的形象而令言语、文字望尘莫及；     </a:t>
          </a:r>
          <a:endParaRPr lang="zh-CN" altLang="en-US" sz="1800" dirty="0"/>
        </a:p>
      </dgm:t>
    </dgm:pt>
    <dgm:pt modelId="{399140D6-B167-451A-8EA3-19E7720A44E7}" type="par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FBF59254-7EA9-4FB2-8CBB-67EBF0C8CB6E}" type="sib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A2A59001-114B-46BB-A1A6-F03D43E56C23}">
      <dgm:prSet custT="1"/>
      <dgm:spPr/>
      <dgm:t>
        <a:bodyPr/>
        <a:lstStyle/>
        <a:p>
          <a:r>
            <a:rPr lang="zh-CN" altLang="en-US" sz="1800" dirty="0" smtClean="0">
              <a:solidFill>
                <a:schemeClr val="tx1"/>
              </a:solidFill>
            </a:rPr>
            <a:t>但言语在重现信息时的调控能力又是独一无二 的。</a:t>
          </a:r>
          <a:endParaRPr lang="en-US" altLang="zh-CN" sz="1800" dirty="0" smtClean="0">
            <a:solidFill>
              <a:schemeClr val="tx1"/>
            </a:solidFill>
          </a:endParaRPr>
        </a:p>
      </dgm:t>
    </dgm:pt>
    <dgm:pt modelId="{EB952BBF-FB50-4C1C-A696-2358081A74BE}" type="sibTrans" cxnId="{26B2043A-C2A1-402A-AC39-EF9059037CC6}">
      <dgm:prSet/>
      <dgm:spPr/>
      <dgm:t>
        <a:bodyPr/>
        <a:lstStyle/>
        <a:p>
          <a:endParaRPr lang="zh-CN" altLang="en-US"/>
        </a:p>
      </dgm:t>
    </dgm:pt>
    <dgm:pt modelId="{FDB39F1F-7C97-46F4-B628-06E5762D99F9}" type="parTrans" cxnId="{26B2043A-C2A1-402A-AC39-EF9059037CC6}">
      <dgm:prSet/>
      <dgm:spPr/>
      <dgm:t>
        <a:bodyPr/>
        <a:lstStyle/>
        <a:p>
          <a:endParaRPr lang="zh-CN" altLang="en-US"/>
        </a:p>
      </dgm:t>
    </dgm:pt>
    <dgm:pt modelId="{89260C42-0B0E-409A-AFEB-4D9E2746A755}" type="pres">
      <dgm:prSet presAssocID="{1F9E8BB7-E76B-4A9B-A6E2-353C2CC2B1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138BACC-E8B5-4150-80E9-59E82F953BCA}" type="pres">
      <dgm:prSet presAssocID="{95C578FC-9F5A-4839-9F1A-D7D015C8D9F6}" presName="composite" presStyleCnt="0"/>
      <dgm:spPr/>
    </dgm:pt>
    <dgm:pt modelId="{0657ECF9-ADA9-45C7-8168-DBE929A93D30}" type="pres">
      <dgm:prSet presAssocID="{95C578FC-9F5A-4839-9F1A-D7D015C8D9F6}" presName="parTx" presStyleLbl="alignNode1" presStyleIdx="0" presStyleCnt="1" custLinFactY="-3750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1DBA0A-FA88-49C9-94EF-C555756F8821}" type="pres">
      <dgm:prSet presAssocID="{95C578FC-9F5A-4839-9F1A-D7D015C8D9F6}" presName="desTx" presStyleLbl="alignAccFollowNode1" presStyleIdx="0" presStyleCnt="1" custScaleY="100692" custLinFactNeighborY="52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48A5423-C036-4F9B-8B35-03E03FBBE8D3}" type="presOf" srcId="{95C578FC-9F5A-4839-9F1A-D7D015C8D9F6}" destId="{0657ECF9-ADA9-45C7-8168-DBE929A93D30}" srcOrd="0" destOrd="0" presId="urn:microsoft.com/office/officeart/2005/8/layout/hList1"/>
    <dgm:cxn modelId="{80963CC4-44D0-49A8-944F-38896327F171}" type="presOf" srcId="{D9CFFE2E-0ED7-4A9F-B3F8-0F499326CFA1}" destId="{9A1DBA0A-FA88-49C9-94EF-C555756F8821}" srcOrd="0" destOrd="0" presId="urn:microsoft.com/office/officeart/2005/8/layout/hList1"/>
    <dgm:cxn modelId="{B8211506-D2CF-4D78-A517-9C63DB04FA60}" srcId="{95C578FC-9F5A-4839-9F1A-D7D015C8D9F6}" destId="{D9CFFE2E-0ED7-4A9F-B3F8-0F499326CFA1}" srcOrd="0" destOrd="0" parTransId="{399140D6-B167-451A-8EA3-19E7720A44E7}" sibTransId="{FBF59254-7EA9-4FB2-8CBB-67EBF0C8CB6E}"/>
    <dgm:cxn modelId="{CFC44829-73BC-4D59-9AD6-9C9AC32A8D9E}" type="presOf" srcId="{1F9E8BB7-E76B-4A9B-A6E2-353C2CC2B18A}" destId="{89260C42-0B0E-409A-AFEB-4D9E2746A755}" srcOrd="0" destOrd="0" presId="urn:microsoft.com/office/officeart/2005/8/layout/hList1"/>
    <dgm:cxn modelId="{C4386FBE-5C66-43D6-8C2F-C8002ACF1638}" type="presOf" srcId="{A2A59001-114B-46BB-A1A6-F03D43E56C23}" destId="{9A1DBA0A-FA88-49C9-94EF-C555756F8821}" srcOrd="0" destOrd="1" presId="urn:microsoft.com/office/officeart/2005/8/layout/hList1"/>
    <dgm:cxn modelId="{FA9576B6-6717-41CB-B26E-E053F7C74413}" srcId="{1F9E8BB7-E76B-4A9B-A6E2-353C2CC2B18A}" destId="{95C578FC-9F5A-4839-9F1A-D7D015C8D9F6}" srcOrd="0" destOrd="0" parTransId="{91132F50-03C5-41B0-B0F0-9391F3EEB5C2}" sibTransId="{A8D88A62-0740-4EB3-B356-6BF4CFD4A922}"/>
    <dgm:cxn modelId="{26B2043A-C2A1-402A-AC39-EF9059037CC6}" srcId="{95C578FC-9F5A-4839-9F1A-D7D015C8D9F6}" destId="{A2A59001-114B-46BB-A1A6-F03D43E56C23}" srcOrd="1" destOrd="0" parTransId="{FDB39F1F-7C97-46F4-B628-06E5762D99F9}" sibTransId="{EB952BBF-FB50-4C1C-A696-2358081A74BE}"/>
    <dgm:cxn modelId="{7F9BE979-1569-4077-8FD6-1628D7194DA3}" type="presParOf" srcId="{89260C42-0B0E-409A-AFEB-4D9E2746A755}" destId="{9138BACC-E8B5-4150-80E9-59E82F953BCA}" srcOrd="0" destOrd="0" presId="urn:microsoft.com/office/officeart/2005/8/layout/hList1"/>
    <dgm:cxn modelId="{0274C2F1-E4E2-44D9-A6E9-2FADAF0371DB}" type="presParOf" srcId="{9138BACC-E8B5-4150-80E9-59E82F953BCA}" destId="{0657ECF9-ADA9-45C7-8168-DBE929A93D30}" srcOrd="0" destOrd="0" presId="urn:microsoft.com/office/officeart/2005/8/layout/hList1"/>
    <dgm:cxn modelId="{11DA08B7-3A96-4B86-8DD8-042B4E9BE17C}" type="presParOf" srcId="{9138BACC-E8B5-4150-80E9-59E82F953BCA}" destId="{9A1DBA0A-FA88-49C9-94EF-C555756F8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F9E8BB7-E76B-4A9B-A6E2-353C2CC2B1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5C578FC-9F5A-4839-9F1A-D7D015C8D9F6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b="1" dirty="0" smtClean="0">
              <a:solidFill>
                <a:schemeClr val="tx1"/>
              </a:solidFill>
            </a:rPr>
            <a:t>接触面：</a:t>
          </a:r>
          <a:r>
            <a:rPr lang="zh-CN" altLang="en-US" sz="1800" dirty="0" smtClean="0">
              <a:solidFill>
                <a:schemeClr val="bg1"/>
              </a:solidFill>
            </a:rPr>
            <a:t>指教学媒体把信息同时传递到学生的范围。</a:t>
          </a:r>
          <a:endParaRPr lang="en-US" altLang="zh-CN" sz="1800" dirty="0" smtClean="0">
            <a:solidFill>
              <a:schemeClr val="bg1"/>
            </a:solidFill>
          </a:endParaRPr>
        </a:p>
      </dgm:t>
    </dgm:pt>
    <dgm:pt modelId="{91132F50-03C5-41B0-B0F0-9391F3EEB5C2}" type="par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A8D88A62-0740-4EB3-B356-6BF4CFD4A922}" type="sib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D9CFFE2E-0ED7-4A9F-B3F8-0F499326CFA1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比如：电视和无线电广播的接触面最广，能跨越空间限制，将教学信息传递给学生，而板书、投影、录像的接触面只能限制在一定的空间范围内，如教室，而且还受环境条件的限制。         </a:t>
          </a:r>
          <a:r>
            <a:rPr lang="en-US" altLang="zh-CN" sz="1800" dirty="0" smtClean="0">
              <a:solidFill>
                <a:schemeClr val="tx1"/>
              </a:solidFill>
            </a:rPr>
            <a:t>                                                                                        </a:t>
          </a:r>
          <a:r>
            <a:rPr lang="zh-CN" altLang="en-US" sz="1800" dirty="0" smtClean="0">
              <a:solidFill>
                <a:schemeClr val="tx1"/>
              </a:solidFill>
            </a:rPr>
            <a:t>                                                                     </a:t>
          </a:r>
          <a:endParaRPr lang="zh-CN" altLang="en-US" sz="1800" dirty="0"/>
        </a:p>
      </dgm:t>
    </dgm:pt>
    <dgm:pt modelId="{399140D6-B167-451A-8EA3-19E7720A44E7}" type="par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FBF59254-7EA9-4FB2-8CBB-67EBF0C8CB6E}" type="sib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89260C42-0B0E-409A-AFEB-4D9E2746A755}" type="pres">
      <dgm:prSet presAssocID="{1F9E8BB7-E76B-4A9B-A6E2-353C2CC2B1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138BACC-E8B5-4150-80E9-59E82F953BCA}" type="pres">
      <dgm:prSet presAssocID="{95C578FC-9F5A-4839-9F1A-D7D015C8D9F6}" presName="composite" presStyleCnt="0"/>
      <dgm:spPr/>
    </dgm:pt>
    <dgm:pt modelId="{0657ECF9-ADA9-45C7-8168-DBE929A93D30}" type="pres">
      <dgm:prSet presAssocID="{95C578FC-9F5A-4839-9F1A-D7D015C8D9F6}" presName="parTx" presStyleLbl="alignNode1" presStyleIdx="0" presStyleCnt="1" custLinFactY="-3750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1DBA0A-FA88-49C9-94EF-C555756F8821}" type="pres">
      <dgm:prSet presAssocID="{95C578FC-9F5A-4839-9F1A-D7D015C8D9F6}" presName="desTx" presStyleLbl="alignAccFollowNode1" presStyleIdx="0" presStyleCnt="1" custScaleY="100692" custLinFactNeighborY="147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E5901E1-BB52-4EEE-9B8D-4B79EB249F80}" type="presOf" srcId="{D9CFFE2E-0ED7-4A9F-B3F8-0F499326CFA1}" destId="{9A1DBA0A-FA88-49C9-94EF-C555756F8821}" srcOrd="0" destOrd="0" presId="urn:microsoft.com/office/officeart/2005/8/layout/hList1"/>
    <dgm:cxn modelId="{C37E961B-8867-4530-8283-8C00E57D0C14}" type="presOf" srcId="{1F9E8BB7-E76B-4A9B-A6E2-353C2CC2B18A}" destId="{89260C42-0B0E-409A-AFEB-4D9E2746A755}" srcOrd="0" destOrd="0" presId="urn:microsoft.com/office/officeart/2005/8/layout/hList1"/>
    <dgm:cxn modelId="{B8211506-D2CF-4D78-A517-9C63DB04FA60}" srcId="{95C578FC-9F5A-4839-9F1A-D7D015C8D9F6}" destId="{D9CFFE2E-0ED7-4A9F-B3F8-0F499326CFA1}" srcOrd="0" destOrd="0" parTransId="{399140D6-B167-451A-8EA3-19E7720A44E7}" sibTransId="{FBF59254-7EA9-4FB2-8CBB-67EBF0C8CB6E}"/>
    <dgm:cxn modelId="{FA9576B6-6717-41CB-B26E-E053F7C74413}" srcId="{1F9E8BB7-E76B-4A9B-A6E2-353C2CC2B18A}" destId="{95C578FC-9F5A-4839-9F1A-D7D015C8D9F6}" srcOrd="0" destOrd="0" parTransId="{91132F50-03C5-41B0-B0F0-9391F3EEB5C2}" sibTransId="{A8D88A62-0740-4EB3-B356-6BF4CFD4A922}"/>
    <dgm:cxn modelId="{AF61C74F-B805-448A-B9A6-DB6423A33187}" type="presOf" srcId="{95C578FC-9F5A-4839-9F1A-D7D015C8D9F6}" destId="{0657ECF9-ADA9-45C7-8168-DBE929A93D30}" srcOrd="0" destOrd="0" presId="urn:microsoft.com/office/officeart/2005/8/layout/hList1"/>
    <dgm:cxn modelId="{EF9364B2-8035-4581-B274-3D0E62DF782C}" type="presParOf" srcId="{89260C42-0B0E-409A-AFEB-4D9E2746A755}" destId="{9138BACC-E8B5-4150-80E9-59E82F953BCA}" srcOrd="0" destOrd="0" presId="urn:microsoft.com/office/officeart/2005/8/layout/hList1"/>
    <dgm:cxn modelId="{BA2BCF2E-35CD-4FD5-8EEA-5A15296DA102}" type="presParOf" srcId="{9138BACC-E8B5-4150-80E9-59E82F953BCA}" destId="{0657ECF9-ADA9-45C7-8168-DBE929A93D30}" srcOrd="0" destOrd="0" presId="urn:microsoft.com/office/officeart/2005/8/layout/hList1"/>
    <dgm:cxn modelId="{0CE4DC04-FD1C-4673-8DAD-ADD2FF5AAAED}" type="presParOf" srcId="{9138BACC-E8B5-4150-80E9-59E82F953BCA}" destId="{9A1DBA0A-FA88-49C9-94EF-C555756F8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F9E8BB7-E76B-4A9B-A6E2-353C2CC2B1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5C578FC-9F5A-4839-9F1A-D7D015C8D9F6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b="1" dirty="0" smtClean="0">
              <a:solidFill>
                <a:schemeClr val="tx1"/>
              </a:solidFill>
            </a:rPr>
            <a:t>参与性：</a:t>
          </a:r>
          <a:r>
            <a:rPr lang="zh-CN" altLang="en-US" sz="1800" dirty="0" smtClean="0">
              <a:solidFill>
                <a:schemeClr val="bg1"/>
              </a:solidFill>
            </a:rPr>
            <a:t>教学媒体在发挥作用时学生参与活动的机会。</a:t>
          </a:r>
          <a:endParaRPr lang="en-US" altLang="zh-CN" sz="1800" dirty="0" smtClean="0">
            <a:solidFill>
              <a:schemeClr val="bg1"/>
            </a:solidFill>
          </a:endParaRPr>
        </a:p>
      </dgm:t>
    </dgm:pt>
    <dgm:pt modelId="{91132F50-03C5-41B0-B0F0-9391F3EEB5C2}" type="par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A8D88A62-0740-4EB3-B356-6BF4CFD4A922}" type="sib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D9CFFE2E-0ED7-4A9F-B3F8-0F499326CFA1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比如：模型、录音、录像、计算机等媒体提供学生动手操作的可能，使学生可以随时中断使用而进行提问、思考、讨论等其他学习活动，行为参与的机会较多。</a:t>
          </a:r>
          <a:endParaRPr lang="zh-CN" altLang="en-US" sz="1800" dirty="0"/>
        </a:p>
      </dgm:t>
    </dgm:pt>
    <dgm:pt modelId="{399140D6-B167-451A-8EA3-19E7720A44E7}" type="par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FBF59254-7EA9-4FB2-8CBB-67EBF0C8CB6E}" type="sib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F82E66B2-5B16-4F8D-954A-EF6E69281F4C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电影、电视、无线电广播、多媒体计算机等媒体有较强的感染力，刺激学生的情绪反应较为强烈，容易诱发学生在感情上的参与。     </a:t>
          </a:r>
          <a:endParaRPr lang="zh-CN" altLang="en-US" sz="1800" dirty="0"/>
        </a:p>
      </dgm:t>
    </dgm:pt>
    <dgm:pt modelId="{5FB09135-C6E5-445F-899A-3899E1028B3C}" type="parTrans" cxnId="{C6E4F694-0CDF-4A61-B664-55FCEF33EEE2}">
      <dgm:prSet/>
      <dgm:spPr/>
      <dgm:t>
        <a:bodyPr/>
        <a:lstStyle/>
        <a:p>
          <a:endParaRPr lang="zh-CN" altLang="en-US"/>
        </a:p>
      </dgm:t>
    </dgm:pt>
    <dgm:pt modelId="{45BE0EE4-87AA-4413-BAE9-7FCCF7CC3F23}" type="sibTrans" cxnId="{C6E4F694-0CDF-4A61-B664-55FCEF33EEE2}">
      <dgm:prSet/>
      <dgm:spPr/>
      <dgm:t>
        <a:bodyPr/>
        <a:lstStyle/>
        <a:p>
          <a:endParaRPr lang="zh-CN" altLang="en-US"/>
        </a:p>
      </dgm:t>
    </dgm:pt>
    <dgm:pt modelId="{89260C42-0B0E-409A-AFEB-4D9E2746A755}" type="pres">
      <dgm:prSet presAssocID="{1F9E8BB7-E76B-4A9B-A6E2-353C2CC2B1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138BACC-E8B5-4150-80E9-59E82F953BCA}" type="pres">
      <dgm:prSet presAssocID="{95C578FC-9F5A-4839-9F1A-D7D015C8D9F6}" presName="composite" presStyleCnt="0"/>
      <dgm:spPr/>
    </dgm:pt>
    <dgm:pt modelId="{0657ECF9-ADA9-45C7-8168-DBE929A93D30}" type="pres">
      <dgm:prSet presAssocID="{95C578FC-9F5A-4839-9F1A-D7D015C8D9F6}" presName="parTx" presStyleLbl="alignNode1" presStyleIdx="0" presStyleCnt="1" custLinFactNeighborY="-15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1DBA0A-FA88-49C9-94EF-C555756F8821}" type="pres">
      <dgm:prSet presAssocID="{95C578FC-9F5A-4839-9F1A-D7D015C8D9F6}" presName="desTx" presStyleLbl="alignAccFollowNode1" presStyleIdx="0" presStyleCnt="1" custScaleY="100692" custLinFactNeighborY="-23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BC7313F-5E2B-4BBF-B291-D3A2566D02E1}" type="presOf" srcId="{1F9E8BB7-E76B-4A9B-A6E2-353C2CC2B18A}" destId="{89260C42-0B0E-409A-AFEB-4D9E2746A755}" srcOrd="0" destOrd="0" presId="urn:microsoft.com/office/officeart/2005/8/layout/hList1"/>
    <dgm:cxn modelId="{C6E4F694-0CDF-4A61-B664-55FCEF33EEE2}" srcId="{95C578FC-9F5A-4839-9F1A-D7D015C8D9F6}" destId="{F82E66B2-5B16-4F8D-954A-EF6E69281F4C}" srcOrd="1" destOrd="0" parTransId="{5FB09135-C6E5-445F-899A-3899E1028B3C}" sibTransId="{45BE0EE4-87AA-4413-BAE9-7FCCF7CC3F23}"/>
    <dgm:cxn modelId="{F948CDD9-DADB-437D-B28F-255D6FF4ACC9}" type="presOf" srcId="{D9CFFE2E-0ED7-4A9F-B3F8-0F499326CFA1}" destId="{9A1DBA0A-FA88-49C9-94EF-C555756F8821}" srcOrd="0" destOrd="0" presId="urn:microsoft.com/office/officeart/2005/8/layout/hList1"/>
    <dgm:cxn modelId="{B8211506-D2CF-4D78-A517-9C63DB04FA60}" srcId="{95C578FC-9F5A-4839-9F1A-D7D015C8D9F6}" destId="{D9CFFE2E-0ED7-4A9F-B3F8-0F499326CFA1}" srcOrd="0" destOrd="0" parTransId="{399140D6-B167-451A-8EA3-19E7720A44E7}" sibTransId="{FBF59254-7EA9-4FB2-8CBB-67EBF0C8CB6E}"/>
    <dgm:cxn modelId="{FA9576B6-6717-41CB-B26E-E053F7C74413}" srcId="{1F9E8BB7-E76B-4A9B-A6E2-353C2CC2B18A}" destId="{95C578FC-9F5A-4839-9F1A-D7D015C8D9F6}" srcOrd="0" destOrd="0" parTransId="{91132F50-03C5-41B0-B0F0-9391F3EEB5C2}" sibTransId="{A8D88A62-0740-4EB3-B356-6BF4CFD4A922}"/>
    <dgm:cxn modelId="{DF8F7223-AF28-4CDF-83AE-E828F91C0DC7}" type="presOf" srcId="{95C578FC-9F5A-4839-9F1A-D7D015C8D9F6}" destId="{0657ECF9-ADA9-45C7-8168-DBE929A93D30}" srcOrd="0" destOrd="0" presId="urn:microsoft.com/office/officeart/2005/8/layout/hList1"/>
    <dgm:cxn modelId="{C1D5E7EA-6B81-468D-AAB5-9959D87FED04}" type="presOf" srcId="{F82E66B2-5B16-4F8D-954A-EF6E69281F4C}" destId="{9A1DBA0A-FA88-49C9-94EF-C555756F8821}" srcOrd="0" destOrd="1" presId="urn:microsoft.com/office/officeart/2005/8/layout/hList1"/>
    <dgm:cxn modelId="{A9FF1A41-4BE0-4252-A630-F3A3767DA686}" type="presParOf" srcId="{89260C42-0B0E-409A-AFEB-4D9E2746A755}" destId="{9138BACC-E8B5-4150-80E9-59E82F953BCA}" srcOrd="0" destOrd="0" presId="urn:microsoft.com/office/officeart/2005/8/layout/hList1"/>
    <dgm:cxn modelId="{3226F29A-860F-42F4-A8E6-83AD1A3B6C90}" type="presParOf" srcId="{9138BACC-E8B5-4150-80E9-59E82F953BCA}" destId="{0657ECF9-ADA9-45C7-8168-DBE929A93D30}" srcOrd="0" destOrd="0" presId="urn:microsoft.com/office/officeart/2005/8/layout/hList1"/>
    <dgm:cxn modelId="{C35F412C-1DEE-462C-B713-C3D37126780C}" type="presParOf" srcId="{9138BACC-E8B5-4150-80E9-59E82F953BCA}" destId="{9A1DBA0A-FA88-49C9-94EF-C555756F8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F9E8BB7-E76B-4A9B-A6E2-353C2CC2B1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5C578FC-9F5A-4839-9F1A-D7D015C8D9F6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b="1" dirty="0" smtClean="0">
              <a:solidFill>
                <a:schemeClr val="tx1"/>
              </a:solidFill>
            </a:rPr>
            <a:t>受控性：</a:t>
          </a:r>
          <a:r>
            <a:rPr lang="zh-CN" altLang="en-US" sz="1800" dirty="0" smtClean="0">
              <a:solidFill>
                <a:schemeClr val="bg1"/>
              </a:solidFill>
            </a:rPr>
            <a:t>教学媒体接受使用者操控的难易程度。</a:t>
          </a:r>
          <a:endParaRPr lang="en-US" altLang="zh-CN" sz="1800" dirty="0" smtClean="0">
            <a:solidFill>
              <a:schemeClr val="bg1"/>
            </a:solidFill>
          </a:endParaRPr>
        </a:p>
      </dgm:t>
    </dgm:pt>
    <dgm:pt modelId="{91132F50-03C5-41B0-B0F0-9391F3EEB5C2}" type="par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A8D88A62-0740-4EB3-B356-6BF4CFD4A922}" type="sib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D9CFFE2E-0ED7-4A9F-B3F8-0F499326CFA1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比如：言语、板书、教科书由教师随心所欲使用；</a:t>
          </a:r>
          <a:endParaRPr lang="zh-CN" altLang="en-US" sz="1800" dirty="0"/>
        </a:p>
      </dgm:t>
    </dgm:pt>
    <dgm:pt modelId="{399140D6-B167-451A-8EA3-19E7720A44E7}" type="par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FBF59254-7EA9-4FB2-8CBB-67EBF0C8CB6E}" type="sib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95A28A16-2474-4E8E-9680-88F4C65B4DD7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录音机、幻灯机、录像机、</a:t>
          </a:r>
          <a:r>
            <a:rPr lang="en-US" altLang="zh-CN" sz="1800" dirty="0" smtClean="0">
              <a:solidFill>
                <a:schemeClr val="tx1"/>
              </a:solidFill>
            </a:rPr>
            <a:t>VCD</a:t>
          </a:r>
          <a:r>
            <a:rPr lang="zh-CN" altLang="en-US" sz="1800" dirty="0" smtClean="0">
              <a:solidFill>
                <a:schemeClr val="tx1"/>
              </a:solidFill>
            </a:rPr>
            <a:t>机也较容易操作和控制；</a:t>
          </a:r>
          <a:endParaRPr lang="en-US" altLang="zh-CN" sz="1800" dirty="0" smtClean="0">
            <a:solidFill>
              <a:schemeClr val="tx1"/>
            </a:solidFill>
          </a:endParaRPr>
        </a:p>
      </dgm:t>
    </dgm:pt>
    <dgm:pt modelId="{3BE0CF51-38FC-42F3-8AA6-DE2E9E5EFB10}" type="parTrans" cxnId="{264C4779-09DE-47BF-9643-8337E7D1872C}">
      <dgm:prSet/>
      <dgm:spPr/>
      <dgm:t>
        <a:bodyPr/>
        <a:lstStyle/>
        <a:p>
          <a:endParaRPr lang="zh-CN" altLang="en-US"/>
        </a:p>
      </dgm:t>
    </dgm:pt>
    <dgm:pt modelId="{27767DF4-FF70-4C29-A240-1B165C971A14}" type="sibTrans" cxnId="{264C4779-09DE-47BF-9643-8337E7D1872C}">
      <dgm:prSet/>
      <dgm:spPr/>
      <dgm:t>
        <a:bodyPr/>
        <a:lstStyle/>
        <a:p>
          <a:endParaRPr lang="zh-CN" altLang="en-US"/>
        </a:p>
      </dgm:t>
    </dgm:pt>
    <dgm:pt modelId="{A92AEA7E-20F4-4EF7-A944-D8972A32AAA3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网络和计算机需接受一定的训练；          </a:t>
          </a:r>
          <a:r>
            <a:rPr lang="en-US" altLang="zh-CN" sz="1800" dirty="0" smtClean="0">
              <a:solidFill>
                <a:schemeClr val="tx1"/>
              </a:solidFill>
            </a:rPr>
            <a:t>                                                                                        </a:t>
          </a:r>
          <a:r>
            <a:rPr lang="zh-CN" altLang="en-US" sz="1800" dirty="0" smtClean="0">
              <a:solidFill>
                <a:schemeClr val="tx1"/>
              </a:solidFill>
            </a:rPr>
            <a:t>                                                                     </a:t>
          </a:r>
          <a:endParaRPr lang="en-US" altLang="zh-CN" sz="1800" dirty="0" smtClean="0">
            <a:solidFill>
              <a:schemeClr val="tx1"/>
            </a:solidFill>
          </a:endParaRPr>
        </a:p>
      </dgm:t>
    </dgm:pt>
    <dgm:pt modelId="{184C8E55-4ED8-4ACD-A18A-AAC9EE5B7784}" type="parTrans" cxnId="{DBC41FF3-F6EC-4B94-85DF-B4458708E864}">
      <dgm:prSet/>
      <dgm:spPr/>
      <dgm:t>
        <a:bodyPr/>
        <a:lstStyle/>
        <a:p>
          <a:endParaRPr lang="zh-CN" altLang="en-US"/>
        </a:p>
      </dgm:t>
    </dgm:pt>
    <dgm:pt modelId="{358FC2A6-61E9-4C1E-8935-C4C89C3A3162}" type="sibTrans" cxnId="{DBC41FF3-F6EC-4B94-85DF-B4458708E864}">
      <dgm:prSet/>
      <dgm:spPr/>
      <dgm:t>
        <a:bodyPr/>
        <a:lstStyle/>
        <a:p>
          <a:endParaRPr lang="zh-CN" altLang="en-US"/>
        </a:p>
      </dgm:t>
    </dgm:pt>
    <dgm:pt modelId="{8A92124E-1D87-4726-B98D-243F8365CA68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无线电和电视的播出掌握在专门机构的手中，学校教师无法支配它们的内容和时机。</a:t>
          </a:r>
          <a:endParaRPr lang="en-US" altLang="zh-CN" sz="1800" dirty="0" smtClean="0">
            <a:solidFill>
              <a:schemeClr val="tx1"/>
            </a:solidFill>
          </a:endParaRPr>
        </a:p>
      </dgm:t>
    </dgm:pt>
    <dgm:pt modelId="{C949B763-6809-48F6-98B3-10BB052B33E8}" type="parTrans" cxnId="{BE89EB18-D215-4BDB-B162-CFC5F46C9C68}">
      <dgm:prSet/>
      <dgm:spPr/>
      <dgm:t>
        <a:bodyPr/>
        <a:lstStyle/>
        <a:p>
          <a:endParaRPr lang="zh-CN" altLang="en-US"/>
        </a:p>
      </dgm:t>
    </dgm:pt>
    <dgm:pt modelId="{B74E2724-648C-48B4-8C88-B5B893360B4A}" type="sibTrans" cxnId="{BE89EB18-D215-4BDB-B162-CFC5F46C9C68}">
      <dgm:prSet/>
      <dgm:spPr/>
      <dgm:t>
        <a:bodyPr/>
        <a:lstStyle/>
        <a:p>
          <a:endParaRPr lang="zh-CN" altLang="en-US"/>
        </a:p>
      </dgm:t>
    </dgm:pt>
    <dgm:pt modelId="{89260C42-0B0E-409A-AFEB-4D9E2746A755}" type="pres">
      <dgm:prSet presAssocID="{1F9E8BB7-E76B-4A9B-A6E2-353C2CC2B1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138BACC-E8B5-4150-80E9-59E82F953BCA}" type="pres">
      <dgm:prSet presAssocID="{95C578FC-9F5A-4839-9F1A-D7D015C8D9F6}" presName="composite" presStyleCnt="0"/>
      <dgm:spPr/>
    </dgm:pt>
    <dgm:pt modelId="{0657ECF9-ADA9-45C7-8168-DBE929A93D30}" type="pres">
      <dgm:prSet presAssocID="{95C578FC-9F5A-4839-9F1A-D7D015C8D9F6}" presName="parTx" presStyleLbl="alignNode1" presStyleIdx="0" presStyleCnt="1" custLinFactNeighborY="-15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1DBA0A-FA88-49C9-94EF-C555756F8821}" type="pres">
      <dgm:prSet presAssocID="{95C578FC-9F5A-4839-9F1A-D7D015C8D9F6}" presName="desTx" presStyleLbl="alignAccFollowNode1" presStyleIdx="0" presStyleCnt="1" custScaleY="100692" custLinFactNeighborY="-23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BC41FF3-F6EC-4B94-85DF-B4458708E864}" srcId="{95C578FC-9F5A-4839-9F1A-D7D015C8D9F6}" destId="{A92AEA7E-20F4-4EF7-A944-D8972A32AAA3}" srcOrd="2" destOrd="0" parTransId="{184C8E55-4ED8-4ACD-A18A-AAC9EE5B7784}" sibTransId="{358FC2A6-61E9-4C1E-8935-C4C89C3A3162}"/>
    <dgm:cxn modelId="{FB8CCCD8-A64B-42EF-8EC9-F384167AA1F2}" type="presOf" srcId="{95A28A16-2474-4E8E-9680-88F4C65B4DD7}" destId="{9A1DBA0A-FA88-49C9-94EF-C555756F8821}" srcOrd="0" destOrd="1" presId="urn:microsoft.com/office/officeart/2005/8/layout/hList1"/>
    <dgm:cxn modelId="{61DCCF07-0C23-499D-A298-4B849657C979}" type="presOf" srcId="{D9CFFE2E-0ED7-4A9F-B3F8-0F499326CFA1}" destId="{9A1DBA0A-FA88-49C9-94EF-C555756F8821}" srcOrd="0" destOrd="0" presId="urn:microsoft.com/office/officeart/2005/8/layout/hList1"/>
    <dgm:cxn modelId="{943A7478-B675-4578-922E-E9ECDD2E72A1}" type="presOf" srcId="{A92AEA7E-20F4-4EF7-A944-D8972A32AAA3}" destId="{9A1DBA0A-FA88-49C9-94EF-C555756F8821}" srcOrd="0" destOrd="2" presId="urn:microsoft.com/office/officeart/2005/8/layout/hList1"/>
    <dgm:cxn modelId="{7A16B1DF-788C-4786-9EC2-19D9F161DCDA}" type="presOf" srcId="{8A92124E-1D87-4726-B98D-243F8365CA68}" destId="{9A1DBA0A-FA88-49C9-94EF-C555756F8821}" srcOrd="0" destOrd="3" presId="urn:microsoft.com/office/officeart/2005/8/layout/hList1"/>
    <dgm:cxn modelId="{137471FE-9BD9-4AE3-B674-9187C43B38F0}" type="presOf" srcId="{1F9E8BB7-E76B-4A9B-A6E2-353C2CC2B18A}" destId="{89260C42-0B0E-409A-AFEB-4D9E2746A755}" srcOrd="0" destOrd="0" presId="urn:microsoft.com/office/officeart/2005/8/layout/hList1"/>
    <dgm:cxn modelId="{BE89EB18-D215-4BDB-B162-CFC5F46C9C68}" srcId="{95C578FC-9F5A-4839-9F1A-D7D015C8D9F6}" destId="{8A92124E-1D87-4726-B98D-243F8365CA68}" srcOrd="3" destOrd="0" parTransId="{C949B763-6809-48F6-98B3-10BB052B33E8}" sibTransId="{B74E2724-648C-48B4-8C88-B5B893360B4A}"/>
    <dgm:cxn modelId="{264C4779-09DE-47BF-9643-8337E7D1872C}" srcId="{95C578FC-9F5A-4839-9F1A-D7D015C8D9F6}" destId="{95A28A16-2474-4E8E-9680-88F4C65B4DD7}" srcOrd="1" destOrd="0" parTransId="{3BE0CF51-38FC-42F3-8AA6-DE2E9E5EFB10}" sibTransId="{27767DF4-FF70-4C29-A240-1B165C971A14}"/>
    <dgm:cxn modelId="{3820B4A0-462D-4549-B6FF-2233C44D8C1A}" type="presOf" srcId="{95C578FC-9F5A-4839-9F1A-D7D015C8D9F6}" destId="{0657ECF9-ADA9-45C7-8168-DBE929A93D30}" srcOrd="0" destOrd="0" presId="urn:microsoft.com/office/officeart/2005/8/layout/hList1"/>
    <dgm:cxn modelId="{FA9576B6-6717-41CB-B26E-E053F7C74413}" srcId="{1F9E8BB7-E76B-4A9B-A6E2-353C2CC2B18A}" destId="{95C578FC-9F5A-4839-9F1A-D7D015C8D9F6}" srcOrd="0" destOrd="0" parTransId="{91132F50-03C5-41B0-B0F0-9391F3EEB5C2}" sibTransId="{A8D88A62-0740-4EB3-B356-6BF4CFD4A922}"/>
    <dgm:cxn modelId="{B8211506-D2CF-4D78-A517-9C63DB04FA60}" srcId="{95C578FC-9F5A-4839-9F1A-D7D015C8D9F6}" destId="{D9CFFE2E-0ED7-4A9F-B3F8-0F499326CFA1}" srcOrd="0" destOrd="0" parTransId="{399140D6-B167-451A-8EA3-19E7720A44E7}" sibTransId="{FBF59254-7EA9-4FB2-8CBB-67EBF0C8CB6E}"/>
    <dgm:cxn modelId="{BA6C8E73-CE62-4A05-AD2E-5AE654C5AF29}" type="presParOf" srcId="{89260C42-0B0E-409A-AFEB-4D9E2746A755}" destId="{9138BACC-E8B5-4150-80E9-59E82F953BCA}" srcOrd="0" destOrd="0" presId="urn:microsoft.com/office/officeart/2005/8/layout/hList1"/>
    <dgm:cxn modelId="{DC879FDA-20D5-4A35-8D08-B5208B7150FF}" type="presParOf" srcId="{9138BACC-E8B5-4150-80E9-59E82F953BCA}" destId="{0657ECF9-ADA9-45C7-8168-DBE929A93D30}" srcOrd="0" destOrd="0" presId="urn:microsoft.com/office/officeart/2005/8/layout/hList1"/>
    <dgm:cxn modelId="{0A66535D-74CD-4AFB-A436-428CC6C52ABD}" type="presParOf" srcId="{9138BACC-E8B5-4150-80E9-59E82F953BCA}" destId="{9A1DBA0A-FA88-49C9-94EF-C555756F8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F9E8BB7-E76B-4A9B-A6E2-353C2CC2B1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5C578FC-9F5A-4839-9F1A-D7D015C8D9F6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b="1" dirty="0" smtClean="0">
              <a:solidFill>
                <a:schemeClr val="tx1"/>
              </a:solidFill>
            </a:rPr>
            <a:t>自主性：</a:t>
          </a:r>
          <a:r>
            <a:rPr lang="zh-CN" altLang="en-US" sz="1800" dirty="0" smtClean="0">
              <a:solidFill>
                <a:schemeClr val="bg1"/>
              </a:solidFill>
            </a:rPr>
            <a:t>在网络环境下，学生可以不再被那些仅有的信息源牵着走，可以自主地从网络广泛的信息源中选择他们所需要的信息材料。</a:t>
          </a:r>
          <a:endParaRPr lang="en-US" altLang="zh-CN" sz="1800" dirty="0" smtClean="0">
            <a:solidFill>
              <a:schemeClr val="bg1"/>
            </a:solidFill>
          </a:endParaRPr>
        </a:p>
      </dgm:t>
    </dgm:pt>
    <dgm:pt modelId="{91132F50-03C5-41B0-B0F0-9391F3EEB5C2}" type="par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A8D88A62-0740-4EB3-B356-6BF4CFD4A922}" type="sib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D9CFFE2E-0ED7-4A9F-B3F8-0F499326CFA1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/>
            <a:t>学生完全可以自主设计和安排学习，这样就使学生成了学习主体，学习自主性提高，学习兴趣自然也相应的提高，由要我学转变为了我要学。</a:t>
          </a:r>
          <a:endParaRPr lang="zh-CN" altLang="en-US" sz="1800" dirty="0"/>
        </a:p>
      </dgm:t>
    </dgm:pt>
    <dgm:pt modelId="{399140D6-B167-451A-8EA3-19E7720A44E7}" type="par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FBF59254-7EA9-4FB2-8CBB-67EBF0C8CB6E}" type="sib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721CC0BC-6F99-4A78-9E5B-834EA4DBE428}">
      <dgm:prSet phldrT="[文本]" custT="1"/>
      <dgm:spPr/>
      <dgm:t>
        <a:bodyPr/>
        <a:lstStyle/>
        <a:p>
          <a:pPr>
            <a:lnSpc>
              <a:spcPct val="150000"/>
            </a:lnSpc>
          </a:pPr>
          <a:endParaRPr lang="zh-CN" altLang="en-US" sz="1800" dirty="0"/>
        </a:p>
      </dgm:t>
    </dgm:pt>
    <dgm:pt modelId="{89668700-F49B-45C7-A2DA-ABDD786D751E}" type="parTrans" cxnId="{79BA7DC2-F1EC-417E-83B7-8642C62D1C58}">
      <dgm:prSet/>
      <dgm:spPr/>
      <dgm:t>
        <a:bodyPr/>
        <a:lstStyle/>
        <a:p>
          <a:endParaRPr lang="zh-CN" altLang="en-US"/>
        </a:p>
      </dgm:t>
    </dgm:pt>
    <dgm:pt modelId="{386EA7C1-B100-4A88-953E-857DA018A1C2}" type="sibTrans" cxnId="{79BA7DC2-F1EC-417E-83B7-8642C62D1C58}">
      <dgm:prSet/>
      <dgm:spPr/>
      <dgm:t>
        <a:bodyPr/>
        <a:lstStyle/>
        <a:p>
          <a:endParaRPr lang="zh-CN" altLang="en-US"/>
        </a:p>
      </dgm:t>
    </dgm:pt>
    <dgm:pt modelId="{89260C42-0B0E-409A-AFEB-4D9E2746A755}" type="pres">
      <dgm:prSet presAssocID="{1F9E8BB7-E76B-4A9B-A6E2-353C2CC2B1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138BACC-E8B5-4150-80E9-59E82F953BCA}" type="pres">
      <dgm:prSet presAssocID="{95C578FC-9F5A-4839-9F1A-D7D015C8D9F6}" presName="composite" presStyleCnt="0"/>
      <dgm:spPr/>
    </dgm:pt>
    <dgm:pt modelId="{0657ECF9-ADA9-45C7-8168-DBE929A93D30}" type="pres">
      <dgm:prSet presAssocID="{95C578FC-9F5A-4839-9F1A-D7D015C8D9F6}" presName="parTx" presStyleLbl="alignNode1" presStyleIdx="0" presStyleCnt="1" custLinFactNeighborY="-15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1DBA0A-FA88-49C9-94EF-C555756F8821}" type="pres">
      <dgm:prSet presAssocID="{95C578FC-9F5A-4839-9F1A-D7D015C8D9F6}" presName="desTx" presStyleLbl="alignAccFollowNode1" presStyleIdx="0" presStyleCnt="1" custScaleY="100692" custLinFactNeighborY="-23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1DA45A0-5C88-4056-B9B2-22F702E45DBA}" type="presOf" srcId="{D9CFFE2E-0ED7-4A9F-B3F8-0F499326CFA1}" destId="{9A1DBA0A-FA88-49C9-94EF-C555756F8821}" srcOrd="0" destOrd="1" presId="urn:microsoft.com/office/officeart/2005/8/layout/hList1"/>
    <dgm:cxn modelId="{590C8488-E954-4986-8D54-0A0F3E94DE16}" type="presOf" srcId="{721CC0BC-6F99-4A78-9E5B-834EA4DBE428}" destId="{9A1DBA0A-FA88-49C9-94EF-C555756F8821}" srcOrd="0" destOrd="0" presId="urn:microsoft.com/office/officeart/2005/8/layout/hList1"/>
    <dgm:cxn modelId="{D5B25241-9AC0-4C41-A7AF-DE45C53435FC}" type="presOf" srcId="{95C578FC-9F5A-4839-9F1A-D7D015C8D9F6}" destId="{0657ECF9-ADA9-45C7-8168-DBE929A93D30}" srcOrd="0" destOrd="0" presId="urn:microsoft.com/office/officeart/2005/8/layout/hList1"/>
    <dgm:cxn modelId="{509415D8-8D60-493A-A4BB-1B7FF70A9DA6}" type="presOf" srcId="{1F9E8BB7-E76B-4A9B-A6E2-353C2CC2B18A}" destId="{89260C42-0B0E-409A-AFEB-4D9E2746A755}" srcOrd="0" destOrd="0" presId="urn:microsoft.com/office/officeart/2005/8/layout/hList1"/>
    <dgm:cxn modelId="{79BA7DC2-F1EC-417E-83B7-8642C62D1C58}" srcId="{95C578FC-9F5A-4839-9F1A-D7D015C8D9F6}" destId="{721CC0BC-6F99-4A78-9E5B-834EA4DBE428}" srcOrd="0" destOrd="0" parTransId="{89668700-F49B-45C7-A2DA-ABDD786D751E}" sibTransId="{386EA7C1-B100-4A88-953E-857DA018A1C2}"/>
    <dgm:cxn modelId="{B8211506-D2CF-4D78-A517-9C63DB04FA60}" srcId="{95C578FC-9F5A-4839-9F1A-D7D015C8D9F6}" destId="{D9CFFE2E-0ED7-4A9F-B3F8-0F499326CFA1}" srcOrd="1" destOrd="0" parTransId="{399140D6-B167-451A-8EA3-19E7720A44E7}" sibTransId="{FBF59254-7EA9-4FB2-8CBB-67EBF0C8CB6E}"/>
    <dgm:cxn modelId="{FA9576B6-6717-41CB-B26E-E053F7C74413}" srcId="{1F9E8BB7-E76B-4A9B-A6E2-353C2CC2B18A}" destId="{95C578FC-9F5A-4839-9F1A-D7D015C8D9F6}" srcOrd="0" destOrd="0" parTransId="{91132F50-03C5-41B0-B0F0-9391F3EEB5C2}" sibTransId="{A8D88A62-0740-4EB3-B356-6BF4CFD4A922}"/>
    <dgm:cxn modelId="{FAAB8415-FADA-4C78-9756-63BDB138E877}" type="presParOf" srcId="{89260C42-0B0E-409A-AFEB-4D9E2746A755}" destId="{9138BACC-E8B5-4150-80E9-59E82F953BCA}" srcOrd="0" destOrd="0" presId="urn:microsoft.com/office/officeart/2005/8/layout/hList1"/>
    <dgm:cxn modelId="{2E07F8AF-B2CB-4ACE-B824-50393416559F}" type="presParOf" srcId="{9138BACC-E8B5-4150-80E9-59E82F953BCA}" destId="{0657ECF9-ADA9-45C7-8168-DBE929A93D30}" srcOrd="0" destOrd="0" presId="urn:microsoft.com/office/officeart/2005/8/layout/hList1"/>
    <dgm:cxn modelId="{8A686ACE-9F47-4FE2-89D3-985F5CBB0BBE}" type="presParOf" srcId="{9138BACC-E8B5-4150-80E9-59E82F953BCA}" destId="{9A1DBA0A-FA88-49C9-94EF-C555756F8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0E0447-3911-48EB-BC11-D5407C5E1BAF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066ADA8-54F7-4ACD-B2B0-CA32653EFA9D}">
      <dgm:prSet phldrT="[文本]" custT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solidFill>
            <a:srgbClr val="A8A400"/>
          </a:solidFill>
        </a:ln>
      </dgm:spPr>
      <dgm:t>
        <a:bodyPr/>
        <a:lstStyle/>
        <a:p>
          <a:r>
            <a:rPr lang="zh-CN" altLang="en-US" sz="1600" b="0" dirty="0" smtClean="0">
              <a:solidFill>
                <a:schemeClr val="tx1"/>
              </a:solidFill>
            </a:rPr>
            <a:t>教学媒体</a:t>
          </a:r>
          <a:endParaRPr lang="zh-CN" altLang="en-US" sz="1600" b="0" dirty="0">
            <a:solidFill>
              <a:schemeClr val="tx1"/>
            </a:solidFill>
          </a:endParaRPr>
        </a:p>
      </dgm:t>
    </dgm:pt>
    <dgm:pt modelId="{AB051A15-A6E5-4872-B728-0CDC5C64AAEC}" type="parTrans" cxnId="{06F6ACD6-676A-451D-B79F-71A0EA21E6E7}">
      <dgm:prSet/>
      <dgm:spPr/>
      <dgm:t>
        <a:bodyPr/>
        <a:lstStyle/>
        <a:p>
          <a:endParaRPr lang="zh-CN" altLang="en-US" b="1">
            <a:solidFill>
              <a:schemeClr val="tx1"/>
            </a:solidFill>
          </a:endParaRPr>
        </a:p>
      </dgm:t>
    </dgm:pt>
    <dgm:pt modelId="{6846E63B-053C-4441-83C5-7DAD6711CDEA}" type="sibTrans" cxnId="{06F6ACD6-676A-451D-B79F-71A0EA21E6E7}">
      <dgm:prSet custT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solidFill>
            <a:srgbClr val="A8A400"/>
          </a:solidFill>
        </a:ln>
      </dgm:spPr>
      <dgm:t>
        <a:bodyPr/>
        <a:lstStyle/>
        <a:p>
          <a:r>
            <a:rPr lang="zh-CN" altLang="en-US" sz="1600" b="0" dirty="0" smtClean="0">
              <a:solidFill>
                <a:schemeClr val="tx1"/>
              </a:solidFill>
            </a:rPr>
            <a:t>媒体</a:t>
          </a:r>
          <a:endParaRPr lang="zh-CN" altLang="en-US" sz="1600" b="0" dirty="0">
            <a:solidFill>
              <a:schemeClr val="tx1"/>
            </a:solidFill>
          </a:endParaRPr>
        </a:p>
      </dgm:t>
    </dgm:pt>
    <dgm:pt modelId="{5776AF21-3455-40DE-84F9-B4123CF1735F}" type="pres">
      <dgm:prSet presAssocID="{060E0447-3911-48EB-BC11-D5407C5E1BAF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7EA48852-5D14-4DCB-BE61-E3F5A3F1EF92}" type="pres">
      <dgm:prSet presAssocID="{5066ADA8-54F7-4ACD-B2B0-CA32653EFA9D}" presName="composite" presStyleCnt="0"/>
      <dgm:spPr/>
    </dgm:pt>
    <dgm:pt modelId="{51F06234-98E8-4D3F-B13D-4B8956043FF4}" type="pres">
      <dgm:prSet presAssocID="{5066ADA8-54F7-4ACD-B2B0-CA32653EFA9D}" presName="Parent1" presStyleLbl="node1" presStyleIdx="0" presStyleCnt="2" custLinFactNeighborX="1729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5D8887B-1FD3-471C-9B25-4EE0C24CACFE}" type="pres">
      <dgm:prSet presAssocID="{5066ADA8-54F7-4ACD-B2B0-CA32653EFA9D}" presName="Childtext1" presStyleLbl="revTx" presStyleIdx="0" presStyleCnt="1" custAng="16200000" custScaleX="95240" custScaleY="145412" custLinFactNeighborX="5139" custLinFactNeighborY="-5560">
        <dgm:presLayoutVars>
          <dgm:chMax val="0"/>
          <dgm:chPref val="0"/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zh-CN" altLang="en-US"/>
        </a:p>
      </dgm:t>
    </dgm:pt>
    <dgm:pt modelId="{2E3E38AD-ECFC-4775-A1E8-74BACB22BE6F}" type="pres">
      <dgm:prSet presAssocID="{5066ADA8-54F7-4ACD-B2B0-CA32653EFA9D}" presName="BalanceSpacing" presStyleCnt="0"/>
      <dgm:spPr/>
    </dgm:pt>
    <dgm:pt modelId="{62DB816D-0B4C-4779-9B8A-6D7349A0A6CF}" type="pres">
      <dgm:prSet presAssocID="{5066ADA8-54F7-4ACD-B2B0-CA32653EFA9D}" presName="BalanceSpacing1" presStyleCnt="0"/>
      <dgm:spPr/>
    </dgm:pt>
    <dgm:pt modelId="{E0AA1912-6B99-445F-8B89-01E144193646}" type="pres">
      <dgm:prSet presAssocID="{6846E63B-053C-4441-83C5-7DAD6711CDEA}" presName="Accent1Text" presStyleLbl="node1" presStyleIdx="1" presStyleCnt="2"/>
      <dgm:spPr/>
      <dgm:t>
        <a:bodyPr/>
        <a:lstStyle/>
        <a:p>
          <a:endParaRPr lang="zh-CN" altLang="en-US"/>
        </a:p>
      </dgm:t>
    </dgm:pt>
  </dgm:ptLst>
  <dgm:cxnLst>
    <dgm:cxn modelId="{06F6ACD6-676A-451D-B79F-71A0EA21E6E7}" srcId="{060E0447-3911-48EB-BC11-D5407C5E1BAF}" destId="{5066ADA8-54F7-4ACD-B2B0-CA32653EFA9D}" srcOrd="0" destOrd="0" parTransId="{AB051A15-A6E5-4872-B728-0CDC5C64AAEC}" sibTransId="{6846E63B-053C-4441-83C5-7DAD6711CDEA}"/>
    <dgm:cxn modelId="{4EB0CA09-C4DE-465D-B4EC-27D34D4EF884}" type="presOf" srcId="{6846E63B-053C-4441-83C5-7DAD6711CDEA}" destId="{E0AA1912-6B99-445F-8B89-01E144193646}" srcOrd="0" destOrd="0" presId="urn:microsoft.com/office/officeart/2008/layout/AlternatingHexagons"/>
    <dgm:cxn modelId="{865A083F-95D1-44FE-ADEF-DFB3B37A091F}" type="presOf" srcId="{060E0447-3911-48EB-BC11-D5407C5E1BAF}" destId="{5776AF21-3455-40DE-84F9-B4123CF1735F}" srcOrd="0" destOrd="0" presId="urn:microsoft.com/office/officeart/2008/layout/AlternatingHexagons"/>
    <dgm:cxn modelId="{5F7EF36C-AF43-4EEC-9494-A40248868389}" type="presOf" srcId="{5066ADA8-54F7-4ACD-B2B0-CA32653EFA9D}" destId="{51F06234-98E8-4D3F-B13D-4B8956043FF4}" srcOrd="0" destOrd="0" presId="urn:microsoft.com/office/officeart/2008/layout/AlternatingHexagons"/>
    <dgm:cxn modelId="{64CE3DB5-687B-4891-91DC-FD6A1E47A7D9}" type="presParOf" srcId="{5776AF21-3455-40DE-84F9-B4123CF1735F}" destId="{7EA48852-5D14-4DCB-BE61-E3F5A3F1EF92}" srcOrd="0" destOrd="0" presId="urn:microsoft.com/office/officeart/2008/layout/AlternatingHexagons"/>
    <dgm:cxn modelId="{09C030B8-AF9C-4EC7-A03D-761975AAD2D6}" type="presParOf" srcId="{7EA48852-5D14-4DCB-BE61-E3F5A3F1EF92}" destId="{51F06234-98E8-4D3F-B13D-4B8956043FF4}" srcOrd="0" destOrd="0" presId="urn:microsoft.com/office/officeart/2008/layout/AlternatingHexagons"/>
    <dgm:cxn modelId="{64C787EB-7003-4938-AB27-03D343EEBD30}" type="presParOf" srcId="{7EA48852-5D14-4DCB-BE61-E3F5A3F1EF92}" destId="{05D8887B-1FD3-471C-9B25-4EE0C24CACFE}" srcOrd="1" destOrd="0" presId="urn:microsoft.com/office/officeart/2008/layout/AlternatingHexagons"/>
    <dgm:cxn modelId="{33879F1C-7D68-437E-ADB0-6BF41BE020F7}" type="presParOf" srcId="{7EA48852-5D14-4DCB-BE61-E3F5A3F1EF92}" destId="{2E3E38AD-ECFC-4775-A1E8-74BACB22BE6F}" srcOrd="2" destOrd="0" presId="urn:microsoft.com/office/officeart/2008/layout/AlternatingHexagons"/>
    <dgm:cxn modelId="{CA27831E-D957-43A0-9401-D0D88F069C95}" type="presParOf" srcId="{7EA48852-5D14-4DCB-BE61-E3F5A3F1EF92}" destId="{62DB816D-0B4C-4779-9B8A-6D7349A0A6CF}" srcOrd="3" destOrd="0" presId="urn:microsoft.com/office/officeart/2008/layout/AlternatingHexagons"/>
    <dgm:cxn modelId="{66C58111-EB28-476C-8904-5B4083940F30}" type="presParOf" srcId="{7EA48852-5D14-4DCB-BE61-E3F5A3F1EF92}" destId="{E0AA1912-6B99-445F-8B89-01E14419364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F37248-D503-4EFD-B134-4B9A70CE32F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871B01B-30D9-461D-B348-9C743D8B59B4}">
      <dgm:prSet phldrT="[文本]" custT="1"/>
      <dgm:spPr/>
      <dgm:t>
        <a:bodyPr/>
        <a:lstStyle/>
        <a:p>
          <a:r>
            <a:rPr lang="zh-CN" altLang="en-US" sz="1800" b="1" dirty="0" smtClean="0">
              <a:solidFill>
                <a:schemeClr val="tx1"/>
              </a:solidFill>
            </a:rPr>
            <a:t>硬件：</a:t>
          </a:r>
          <a:r>
            <a:rPr lang="zh-CN" altLang="en-US" sz="1800" dirty="0" smtClean="0"/>
            <a:t>是指那些存储、传递信息的机器和设备。</a:t>
          </a:r>
          <a:endParaRPr lang="zh-CN" altLang="en-US" sz="1800" dirty="0"/>
        </a:p>
      </dgm:t>
    </dgm:pt>
    <dgm:pt modelId="{1DA161F4-3504-4DA8-A0BA-5C57217E912D}" type="parTrans" cxnId="{966A0BB9-9BF4-4F46-867F-9C1C38EC1F17}">
      <dgm:prSet/>
      <dgm:spPr/>
      <dgm:t>
        <a:bodyPr/>
        <a:lstStyle/>
        <a:p>
          <a:endParaRPr lang="zh-CN" altLang="en-US"/>
        </a:p>
      </dgm:t>
    </dgm:pt>
    <dgm:pt modelId="{EF27E9E4-6153-47C5-AFE1-1BF80FDB7D5A}" type="sibTrans" cxnId="{966A0BB9-9BF4-4F46-867F-9C1C38EC1F17}">
      <dgm:prSet/>
      <dgm:spPr/>
      <dgm:t>
        <a:bodyPr/>
        <a:lstStyle/>
        <a:p>
          <a:endParaRPr lang="zh-CN" altLang="en-US"/>
        </a:p>
      </dgm:t>
    </dgm:pt>
    <dgm:pt modelId="{6F0BA19B-1DCA-435C-B502-47CE679681DB}">
      <dgm:prSet phldrT="[文本]" custT="1"/>
      <dgm:spPr/>
      <dgm:t>
        <a:bodyPr/>
        <a:lstStyle/>
        <a:p>
          <a:r>
            <a:rPr lang="zh-CN" altLang="en-US" sz="1800" dirty="0" smtClean="0"/>
            <a:t>比如：照相机、投影机、电视机等。</a:t>
          </a:r>
          <a:endParaRPr lang="zh-CN" altLang="en-US" sz="1800" dirty="0"/>
        </a:p>
      </dgm:t>
    </dgm:pt>
    <dgm:pt modelId="{E7BE43EC-B2FD-481C-B1CE-AABCB0D8F6C3}" type="parTrans" cxnId="{D9F42F29-576C-4E65-80D8-C6152EC28804}">
      <dgm:prSet/>
      <dgm:spPr/>
      <dgm:t>
        <a:bodyPr/>
        <a:lstStyle/>
        <a:p>
          <a:endParaRPr lang="zh-CN" altLang="en-US"/>
        </a:p>
      </dgm:t>
    </dgm:pt>
    <dgm:pt modelId="{E66F6E50-E925-4789-A912-03867BD50876}" type="sibTrans" cxnId="{D9F42F29-576C-4E65-80D8-C6152EC28804}">
      <dgm:prSet/>
      <dgm:spPr/>
      <dgm:t>
        <a:bodyPr/>
        <a:lstStyle/>
        <a:p>
          <a:endParaRPr lang="zh-CN" altLang="en-US"/>
        </a:p>
      </dgm:t>
    </dgm:pt>
    <dgm:pt modelId="{A9EDA311-CFB4-4F08-AEA4-7EA07A17D82C}">
      <dgm:prSet phldrT="[文本]" custT="1"/>
      <dgm:spPr/>
      <dgm:t>
        <a:bodyPr/>
        <a:lstStyle/>
        <a:p>
          <a:r>
            <a:rPr lang="zh-CN" altLang="en-US" sz="1800" b="1" dirty="0" smtClean="0">
              <a:solidFill>
                <a:schemeClr val="tx1"/>
              </a:solidFill>
            </a:rPr>
            <a:t>软件：</a:t>
          </a:r>
          <a:r>
            <a:rPr lang="zh-CN" altLang="en-US" sz="1800" dirty="0" smtClean="0"/>
            <a:t>是指那些能储存和传递信息的纸张、</a:t>
          </a:r>
          <a:r>
            <a:rPr lang="en-US" altLang="zh-CN" sz="1800" dirty="0" smtClean="0"/>
            <a:t>U</a:t>
          </a:r>
          <a:r>
            <a:rPr lang="zh-CN" altLang="en-US" sz="1800" dirty="0" smtClean="0"/>
            <a:t>盘、硬盘和光盘等</a:t>
          </a:r>
          <a:r>
            <a:rPr lang="zh-CN" altLang="en-US" sz="2600" dirty="0" smtClean="0"/>
            <a:t>。</a:t>
          </a:r>
          <a:endParaRPr lang="zh-CN" altLang="en-US" sz="2600" dirty="0"/>
        </a:p>
      </dgm:t>
    </dgm:pt>
    <dgm:pt modelId="{6A7F9DDB-5F41-440B-BE8F-EB319B62F678}" type="parTrans" cxnId="{54E95042-3F0B-40EE-BF78-98F4CFB0FDC4}">
      <dgm:prSet/>
      <dgm:spPr/>
      <dgm:t>
        <a:bodyPr/>
        <a:lstStyle/>
        <a:p>
          <a:endParaRPr lang="zh-CN" altLang="en-US"/>
        </a:p>
      </dgm:t>
    </dgm:pt>
    <dgm:pt modelId="{AC30FCF6-6A64-4BD1-89D0-CA256E4F0306}" type="sibTrans" cxnId="{54E95042-3F0B-40EE-BF78-98F4CFB0FDC4}">
      <dgm:prSet/>
      <dgm:spPr/>
      <dgm:t>
        <a:bodyPr/>
        <a:lstStyle/>
        <a:p>
          <a:endParaRPr lang="zh-CN" altLang="en-US"/>
        </a:p>
      </dgm:t>
    </dgm:pt>
    <dgm:pt modelId="{9E7629A0-CBCD-42D1-A25F-BCA1233C96B8}">
      <dgm:prSet phldrT="[文本]" custT="1"/>
      <dgm:spPr/>
      <dgm:t>
        <a:bodyPr/>
        <a:lstStyle/>
        <a:p>
          <a:r>
            <a:rPr lang="zh-CN" altLang="en-US" sz="1800" dirty="0" smtClean="0"/>
            <a:t>比如：记录有信息的书本、幻灯片、计算机软件等。</a:t>
          </a:r>
          <a:endParaRPr lang="zh-CN" altLang="en-US" sz="1800" dirty="0"/>
        </a:p>
      </dgm:t>
    </dgm:pt>
    <dgm:pt modelId="{E34465DA-34CF-4B93-8FDE-681077AF5268}" type="parTrans" cxnId="{2029463F-DA30-47E9-BE61-CA136DFE7850}">
      <dgm:prSet/>
      <dgm:spPr/>
      <dgm:t>
        <a:bodyPr/>
        <a:lstStyle/>
        <a:p>
          <a:endParaRPr lang="zh-CN" altLang="en-US"/>
        </a:p>
      </dgm:t>
    </dgm:pt>
    <dgm:pt modelId="{671EDD56-9C9F-45D7-9EC9-CFC7F316324E}" type="sibTrans" cxnId="{2029463F-DA30-47E9-BE61-CA136DFE7850}">
      <dgm:prSet/>
      <dgm:spPr/>
      <dgm:t>
        <a:bodyPr/>
        <a:lstStyle/>
        <a:p>
          <a:endParaRPr lang="zh-CN" altLang="en-US"/>
        </a:p>
      </dgm:t>
    </dgm:pt>
    <dgm:pt modelId="{5AD8222C-C7BC-4A04-AFC8-9AD92B48F450}">
      <dgm:prSet custT="1"/>
      <dgm:spPr/>
      <dgm:t>
        <a:bodyPr/>
        <a:lstStyle/>
        <a:p>
          <a:r>
            <a:rPr lang="zh-CN" altLang="en-US" sz="1800" dirty="0" smtClean="0"/>
            <a:t>硬件与软件是不可分的统一体，只有配套使用，才能发挥储存和传递信息的功能。</a:t>
          </a:r>
          <a:endParaRPr lang="zh-CN" altLang="en-US" sz="1800" dirty="0"/>
        </a:p>
      </dgm:t>
    </dgm:pt>
    <dgm:pt modelId="{9347C3C2-EE42-45E4-9C92-83400175DDFA}" type="parTrans" cxnId="{7DEA7995-7C09-4CD3-9420-5171C329BED1}">
      <dgm:prSet/>
      <dgm:spPr/>
      <dgm:t>
        <a:bodyPr/>
        <a:lstStyle/>
        <a:p>
          <a:endParaRPr lang="zh-CN" altLang="en-US"/>
        </a:p>
      </dgm:t>
    </dgm:pt>
    <dgm:pt modelId="{08CA7F70-5B12-4E48-A67C-ED3CA97C7378}" type="sibTrans" cxnId="{7DEA7995-7C09-4CD3-9420-5171C329BED1}">
      <dgm:prSet/>
      <dgm:spPr/>
      <dgm:t>
        <a:bodyPr/>
        <a:lstStyle/>
        <a:p>
          <a:endParaRPr lang="zh-CN" altLang="en-US"/>
        </a:p>
      </dgm:t>
    </dgm:pt>
    <dgm:pt modelId="{B6E66669-F5C8-4C60-ADB2-6ADAB339963C}" type="pres">
      <dgm:prSet presAssocID="{07F37248-D503-4EFD-B134-4B9A70CE32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78C10FD-E633-421B-AB58-CCFBCB756F2F}" type="pres">
      <dgm:prSet presAssocID="{E871B01B-30D9-461D-B348-9C743D8B59B4}" presName="parentText" presStyleLbl="node1" presStyleIdx="0" presStyleCnt="3" custLinFactNeighborY="-316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FDB6579-B113-46DF-B8CC-EFD358EF361D}" type="pres">
      <dgm:prSet presAssocID="{E871B01B-30D9-461D-B348-9C743D8B59B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58D29E2-5F4A-46CB-B045-04820FA97E3E}" type="pres">
      <dgm:prSet presAssocID="{A9EDA311-CFB4-4F08-AEA4-7EA07A17D82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689228A-6046-49B1-B068-018CC85F7F73}" type="pres">
      <dgm:prSet presAssocID="{A9EDA311-CFB4-4F08-AEA4-7EA07A17D82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83F3463-82DA-4122-9B67-59F7F4657362}" type="pres">
      <dgm:prSet presAssocID="{5AD8222C-C7BC-4A04-AFC8-9AD92B48F45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029463F-DA30-47E9-BE61-CA136DFE7850}" srcId="{A9EDA311-CFB4-4F08-AEA4-7EA07A17D82C}" destId="{9E7629A0-CBCD-42D1-A25F-BCA1233C96B8}" srcOrd="0" destOrd="0" parTransId="{E34465DA-34CF-4B93-8FDE-681077AF5268}" sibTransId="{671EDD56-9C9F-45D7-9EC9-CFC7F316324E}"/>
    <dgm:cxn modelId="{D9F42F29-576C-4E65-80D8-C6152EC28804}" srcId="{E871B01B-30D9-461D-B348-9C743D8B59B4}" destId="{6F0BA19B-1DCA-435C-B502-47CE679681DB}" srcOrd="0" destOrd="0" parTransId="{E7BE43EC-B2FD-481C-B1CE-AABCB0D8F6C3}" sibTransId="{E66F6E50-E925-4789-A912-03867BD50876}"/>
    <dgm:cxn modelId="{7B0A7443-BF91-4054-B2BB-B458E4485DD0}" type="presOf" srcId="{A9EDA311-CFB4-4F08-AEA4-7EA07A17D82C}" destId="{F58D29E2-5F4A-46CB-B045-04820FA97E3E}" srcOrd="0" destOrd="0" presId="urn:microsoft.com/office/officeart/2005/8/layout/vList2"/>
    <dgm:cxn modelId="{7DEA7995-7C09-4CD3-9420-5171C329BED1}" srcId="{07F37248-D503-4EFD-B134-4B9A70CE32FE}" destId="{5AD8222C-C7BC-4A04-AFC8-9AD92B48F450}" srcOrd="2" destOrd="0" parTransId="{9347C3C2-EE42-45E4-9C92-83400175DDFA}" sibTransId="{08CA7F70-5B12-4E48-A67C-ED3CA97C7378}"/>
    <dgm:cxn modelId="{C130C730-4D37-4955-9FC3-AE6E36454505}" type="presOf" srcId="{5AD8222C-C7BC-4A04-AFC8-9AD92B48F450}" destId="{483F3463-82DA-4122-9B67-59F7F4657362}" srcOrd="0" destOrd="0" presId="urn:microsoft.com/office/officeart/2005/8/layout/vList2"/>
    <dgm:cxn modelId="{476E8E32-4C00-41F4-95FC-B4D01B1A849F}" type="presOf" srcId="{07F37248-D503-4EFD-B134-4B9A70CE32FE}" destId="{B6E66669-F5C8-4C60-ADB2-6ADAB339963C}" srcOrd="0" destOrd="0" presId="urn:microsoft.com/office/officeart/2005/8/layout/vList2"/>
    <dgm:cxn modelId="{00FA958D-47A2-4B8B-8B83-5095B4A73D72}" type="presOf" srcId="{9E7629A0-CBCD-42D1-A25F-BCA1233C96B8}" destId="{5689228A-6046-49B1-B068-018CC85F7F73}" srcOrd="0" destOrd="0" presId="urn:microsoft.com/office/officeart/2005/8/layout/vList2"/>
    <dgm:cxn modelId="{966A0BB9-9BF4-4F46-867F-9C1C38EC1F17}" srcId="{07F37248-D503-4EFD-B134-4B9A70CE32FE}" destId="{E871B01B-30D9-461D-B348-9C743D8B59B4}" srcOrd="0" destOrd="0" parTransId="{1DA161F4-3504-4DA8-A0BA-5C57217E912D}" sibTransId="{EF27E9E4-6153-47C5-AFE1-1BF80FDB7D5A}"/>
    <dgm:cxn modelId="{54E95042-3F0B-40EE-BF78-98F4CFB0FDC4}" srcId="{07F37248-D503-4EFD-B134-4B9A70CE32FE}" destId="{A9EDA311-CFB4-4F08-AEA4-7EA07A17D82C}" srcOrd="1" destOrd="0" parTransId="{6A7F9DDB-5F41-440B-BE8F-EB319B62F678}" sibTransId="{AC30FCF6-6A64-4BD1-89D0-CA256E4F0306}"/>
    <dgm:cxn modelId="{1344C001-9F9A-4FC8-ABC6-A9EB7E55A3D4}" type="presOf" srcId="{6F0BA19B-1DCA-435C-B502-47CE679681DB}" destId="{EFDB6579-B113-46DF-B8CC-EFD358EF361D}" srcOrd="0" destOrd="0" presId="urn:microsoft.com/office/officeart/2005/8/layout/vList2"/>
    <dgm:cxn modelId="{9CBBDA1D-C85E-473C-B8AE-DA07239C5B32}" type="presOf" srcId="{E871B01B-30D9-461D-B348-9C743D8B59B4}" destId="{478C10FD-E633-421B-AB58-CCFBCB756F2F}" srcOrd="0" destOrd="0" presId="urn:microsoft.com/office/officeart/2005/8/layout/vList2"/>
    <dgm:cxn modelId="{787A4BDF-5CFA-44B7-ADF6-BDE46C8F36F0}" type="presParOf" srcId="{B6E66669-F5C8-4C60-ADB2-6ADAB339963C}" destId="{478C10FD-E633-421B-AB58-CCFBCB756F2F}" srcOrd="0" destOrd="0" presId="urn:microsoft.com/office/officeart/2005/8/layout/vList2"/>
    <dgm:cxn modelId="{8D292998-A452-4F6D-BD9C-E313879F74FB}" type="presParOf" srcId="{B6E66669-F5C8-4C60-ADB2-6ADAB339963C}" destId="{EFDB6579-B113-46DF-B8CC-EFD358EF361D}" srcOrd="1" destOrd="0" presId="urn:microsoft.com/office/officeart/2005/8/layout/vList2"/>
    <dgm:cxn modelId="{B1523DD0-A8E8-4DEA-86BB-54F146E4DBBA}" type="presParOf" srcId="{B6E66669-F5C8-4C60-ADB2-6ADAB339963C}" destId="{F58D29E2-5F4A-46CB-B045-04820FA97E3E}" srcOrd="2" destOrd="0" presId="urn:microsoft.com/office/officeart/2005/8/layout/vList2"/>
    <dgm:cxn modelId="{0D5C0D7C-620A-49F7-AA90-9B34712D455B}" type="presParOf" srcId="{B6E66669-F5C8-4C60-ADB2-6ADAB339963C}" destId="{5689228A-6046-49B1-B068-018CC85F7F73}" srcOrd="3" destOrd="0" presId="urn:microsoft.com/office/officeart/2005/8/layout/vList2"/>
    <dgm:cxn modelId="{6FEA7C84-02E2-491C-B4DB-B9032AFA9A20}" type="presParOf" srcId="{B6E66669-F5C8-4C60-ADB2-6ADAB339963C}" destId="{483F3463-82DA-4122-9B67-59F7F465736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9E8BB7-E76B-4A9B-A6E2-353C2CC2B1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5C578FC-9F5A-4839-9F1A-D7D015C8D9F6}">
      <dgm:prSet phldrT="[文本]" custT="1"/>
      <dgm:spPr/>
      <dgm:t>
        <a:bodyPr/>
        <a:lstStyle/>
        <a:p>
          <a:r>
            <a:rPr lang="zh-CN" altLang="en-US" sz="1800" b="1" dirty="0" smtClean="0">
              <a:solidFill>
                <a:schemeClr val="tx1"/>
              </a:solidFill>
            </a:rPr>
            <a:t>固定性：</a:t>
          </a:r>
          <a:r>
            <a:rPr lang="zh-CN" altLang="en-US" sz="1800" dirty="0" smtClean="0">
              <a:solidFill>
                <a:schemeClr val="bg1"/>
              </a:solidFill>
            </a:rPr>
            <a:t>媒体可以记录和储存信息，以供需要时再现。</a:t>
          </a:r>
          <a:endParaRPr lang="zh-CN" altLang="en-US" sz="1800" dirty="0">
            <a:solidFill>
              <a:schemeClr val="bg1"/>
            </a:solidFill>
          </a:endParaRPr>
        </a:p>
      </dgm:t>
    </dgm:pt>
    <dgm:pt modelId="{91132F50-03C5-41B0-B0F0-9391F3EEB5C2}" type="par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A8D88A62-0740-4EB3-B356-6BF4CFD4A922}" type="sib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D9CFFE2E-0ED7-4A9F-B3F8-0F499326CFA1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比如：</a:t>
          </a:r>
          <a:endParaRPr lang="zh-CN" altLang="en-US" sz="1800" dirty="0"/>
        </a:p>
      </dgm:t>
    </dgm:pt>
    <dgm:pt modelId="{399140D6-B167-451A-8EA3-19E7720A44E7}" type="par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FBF59254-7EA9-4FB2-8CBB-67EBF0C8CB6E}" type="sib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90ED94BA-6436-4145-A697-89FA568D0184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这一特性使人类的知识体系、思想信念、生活习俗和丰富的实践经验逐渐积累，并传授给后代。</a:t>
          </a:r>
          <a:endParaRPr lang="zh-CN" altLang="en-US" sz="1800" dirty="0"/>
        </a:p>
      </dgm:t>
    </dgm:pt>
    <dgm:pt modelId="{D6394CA5-A35B-43C4-984F-F65F60EA4D45}" type="parTrans" cxnId="{2EC5545C-7231-4E3E-A5AD-9287EB73D418}">
      <dgm:prSet/>
      <dgm:spPr/>
      <dgm:t>
        <a:bodyPr/>
        <a:lstStyle/>
        <a:p>
          <a:endParaRPr lang="zh-CN" altLang="en-US"/>
        </a:p>
      </dgm:t>
    </dgm:pt>
    <dgm:pt modelId="{D2710742-AED2-4C9F-AA32-FEC8F9061E26}" type="sibTrans" cxnId="{2EC5545C-7231-4E3E-A5AD-9287EB73D418}">
      <dgm:prSet/>
      <dgm:spPr/>
      <dgm:t>
        <a:bodyPr/>
        <a:lstStyle/>
        <a:p>
          <a:endParaRPr lang="zh-CN" altLang="en-US"/>
        </a:p>
      </dgm:t>
    </dgm:pt>
    <dgm:pt modelId="{F0D887EE-6E91-420D-AA6D-F3C6576ED5D0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电子媒体将语言、文字、图像转换成声、光、电信号，固定在照片、磁盘或光盘上。</a:t>
          </a:r>
          <a:endParaRPr lang="zh-CN" altLang="en-US" sz="1800" dirty="0"/>
        </a:p>
      </dgm:t>
    </dgm:pt>
    <dgm:pt modelId="{C5A65E42-EC98-46AF-A232-0A558910D126}" type="parTrans" cxnId="{60846DED-B069-44CE-AEE1-A646B48A879D}">
      <dgm:prSet/>
      <dgm:spPr/>
      <dgm:t>
        <a:bodyPr/>
        <a:lstStyle/>
        <a:p>
          <a:endParaRPr lang="zh-CN" altLang="en-US"/>
        </a:p>
      </dgm:t>
    </dgm:pt>
    <dgm:pt modelId="{BBCE0B7E-6229-4A24-AAFD-1F042EE94C13}" type="sibTrans" cxnId="{60846DED-B069-44CE-AEE1-A646B48A879D}">
      <dgm:prSet/>
      <dgm:spPr/>
      <dgm:t>
        <a:bodyPr/>
        <a:lstStyle/>
        <a:p>
          <a:endParaRPr lang="zh-CN" altLang="en-US"/>
        </a:p>
      </dgm:t>
    </dgm:pt>
    <dgm:pt modelId="{728A3540-EEA1-44C1-A8A4-0162FF9CBB16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印刷媒体直接将文字符号固定在书本上；</a:t>
          </a:r>
          <a:endParaRPr lang="zh-CN" altLang="en-US" sz="1800" dirty="0"/>
        </a:p>
      </dgm:t>
    </dgm:pt>
    <dgm:pt modelId="{1957B59C-B455-4CB4-8CDC-45160E2E3E47}" type="parTrans" cxnId="{E55150A1-130E-4C13-97A0-73F12D7A134C}">
      <dgm:prSet/>
      <dgm:spPr/>
      <dgm:t>
        <a:bodyPr/>
        <a:lstStyle/>
        <a:p>
          <a:endParaRPr lang="zh-CN" altLang="en-US"/>
        </a:p>
      </dgm:t>
    </dgm:pt>
    <dgm:pt modelId="{EC6A0134-0B94-4F99-8052-D13B90273860}" type="sibTrans" cxnId="{E55150A1-130E-4C13-97A0-73F12D7A134C}">
      <dgm:prSet/>
      <dgm:spPr/>
      <dgm:t>
        <a:bodyPr/>
        <a:lstStyle/>
        <a:p>
          <a:endParaRPr lang="zh-CN" altLang="en-US"/>
        </a:p>
      </dgm:t>
    </dgm:pt>
    <dgm:pt modelId="{6AB33A6C-84B0-4849-99F6-E265FBC83C16}">
      <dgm:prSet phldrT="[文本]" custT="1"/>
      <dgm:spPr/>
      <dgm:t>
        <a:bodyPr/>
        <a:lstStyle/>
        <a:p>
          <a:pPr>
            <a:lnSpc>
              <a:spcPct val="150000"/>
            </a:lnSpc>
          </a:pPr>
          <a:endParaRPr lang="zh-CN" altLang="en-US" sz="1800" dirty="0"/>
        </a:p>
      </dgm:t>
    </dgm:pt>
    <dgm:pt modelId="{22729DEA-7616-49B2-930F-07779E0182BF}" type="parTrans" cxnId="{47F3C759-40CF-45B1-875E-F373039F15AB}">
      <dgm:prSet/>
      <dgm:spPr/>
      <dgm:t>
        <a:bodyPr/>
        <a:lstStyle/>
        <a:p>
          <a:endParaRPr lang="zh-CN" altLang="en-US"/>
        </a:p>
      </dgm:t>
    </dgm:pt>
    <dgm:pt modelId="{991AF5EF-C16D-4770-AA87-157DC6D2E6FF}" type="sibTrans" cxnId="{47F3C759-40CF-45B1-875E-F373039F15AB}">
      <dgm:prSet/>
      <dgm:spPr/>
      <dgm:t>
        <a:bodyPr/>
        <a:lstStyle/>
        <a:p>
          <a:endParaRPr lang="zh-CN" altLang="en-US"/>
        </a:p>
      </dgm:t>
    </dgm:pt>
    <dgm:pt modelId="{89260C42-0B0E-409A-AFEB-4D9E2746A755}" type="pres">
      <dgm:prSet presAssocID="{1F9E8BB7-E76B-4A9B-A6E2-353C2CC2B1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138BACC-E8B5-4150-80E9-59E82F953BCA}" type="pres">
      <dgm:prSet presAssocID="{95C578FC-9F5A-4839-9F1A-D7D015C8D9F6}" presName="composite" presStyleCnt="0"/>
      <dgm:spPr/>
    </dgm:pt>
    <dgm:pt modelId="{0657ECF9-ADA9-45C7-8168-DBE929A93D30}" type="pres">
      <dgm:prSet presAssocID="{95C578FC-9F5A-4839-9F1A-D7D015C8D9F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1DBA0A-FA88-49C9-94EF-C555756F8821}" type="pres">
      <dgm:prSet presAssocID="{95C578FC-9F5A-4839-9F1A-D7D015C8D9F6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EC5545C-7231-4E3E-A5AD-9287EB73D418}" srcId="{95C578FC-9F5A-4839-9F1A-D7D015C8D9F6}" destId="{90ED94BA-6436-4145-A697-89FA568D0184}" srcOrd="4" destOrd="0" parTransId="{D6394CA5-A35B-43C4-984F-F65F60EA4D45}" sibTransId="{D2710742-AED2-4C9F-AA32-FEC8F9061E26}"/>
    <dgm:cxn modelId="{B8211506-D2CF-4D78-A517-9C63DB04FA60}" srcId="{95C578FC-9F5A-4839-9F1A-D7D015C8D9F6}" destId="{D9CFFE2E-0ED7-4A9F-B3F8-0F499326CFA1}" srcOrd="0" destOrd="0" parTransId="{399140D6-B167-451A-8EA3-19E7720A44E7}" sibTransId="{FBF59254-7EA9-4FB2-8CBB-67EBF0C8CB6E}"/>
    <dgm:cxn modelId="{FA9576B6-6717-41CB-B26E-E053F7C74413}" srcId="{1F9E8BB7-E76B-4A9B-A6E2-353C2CC2B18A}" destId="{95C578FC-9F5A-4839-9F1A-D7D015C8D9F6}" srcOrd="0" destOrd="0" parTransId="{91132F50-03C5-41B0-B0F0-9391F3EEB5C2}" sibTransId="{A8D88A62-0740-4EB3-B356-6BF4CFD4A922}"/>
    <dgm:cxn modelId="{47F3C759-40CF-45B1-875E-F373039F15AB}" srcId="{95C578FC-9F5A-4839-9F1A-D7D015C8D9F6}" destId="{6AB33A6C-84B0-4849-99F6-E265FBC83C16}" srcOrd="3" destOrd="0" parTransId="{22729DEA-7616-49B2-930F-07779E0182BF}" sibTransId="{991AF5EF-C16D-4770-AA87-157DC6D2E6FF}"/>
    <dgm:cxn modelId="{9D4F47E9-A243-414E-9ACA-EF5ED7D91BD7}" type="presOf" srcId="{6AB33A6C-84B0-4849-99F6-E265FBC83C16}" destId="{9A1DBA0A-FA88-49C9-94EF-C555756F8821}" srcOrd="0" destOrd="3" presId="urn:microsoft.com/office/officeart/2005/8/layout/hList1"/>
    <dgm:cxn modelId="{2A658A88-998D-4111-BA09-594195B6906E}" type="presOf" srcId="{D9CFFE2E-0ED7-4A9F-B3F8-0F499326CFA1}" destId="{9A1DBA0A-FA88-49C9-94EF-C555756F8821}" srcOrd="0" destOrd="0" presId="urn:microsoft.com/office/officeart/2005/8/layout/hList1"/>
    <dgm:cxn modelId="{1AB5F1A2-361C-4473-AFB7-46179C7D83DC}" type="presOf" srcId="{1F9E8BB7-E76B-4A9B-A6E2-353C2CC2B18A}" destId="{89260C42-0B0E-409A-AFEB-4D9E2746A755}" srcOrd="0" destOrd="0" presId="urn:microsoft.com/office/officeart/2005/8/layout/hList1"/>
    <dgm:cxn modelId="{D1FE25C4-C8A0-4DF6-A615-3EC20420BDC5}" type="presOf" srcId="{F0D887EE-6E91-420D-AA6D-F3C6576ED5D0}" destId="{9A1DBA0A-FA88-49C9-94EF-C555756F8821}" srcOrd="0" destOrd="2" presId="urn:microsoft.com/office/officeart/2005/8/layout/hList1"/>
    <dgm:cxn modelId="{7210C618-430D-4632-888A-3910B5F78FDE}" type="presOf" srcId="{95C578FC-9F5A-4839-9F1A-D7D015C8D9F6}" destId="{0657ECF9-ADA9-45C7-8168-DBE929A93D30}" srcOrd="0" destOrd="0" presId="urn:microsoft.com/office/officeart/2005/8/layout/hList1"/>
    <dgm:cxn modelId="{C4E17D59-B945-49E2-BD12-D9CC4FAF3432}" type="presOf" srcId="{728A3540-EEA1-44C1-A8A4-0162FF9CBB16}" destId="{9A1DBA0A-FA88-49C9-94EF-C555756F8821}" srcOrd="0" destOrd="1" presId="urn:microsoft.com/office/officeart/2005/8/layout/hList1"/>
    <dgm:cxn modelId="{60846DED-B069-44CE-AEE1-A646B48A879D}" srcId="{95C578FC-9F5A-4839-9F1A-D7D015C8D9F6}" destId="{F0D887EE-6E91-420D-AA6D-F3C6576ED5D0}" srcOrd="2" destOrd="0" parTransId="{C5A65E42-EC98-46AF-A232-0A558910D126}" sibTransId="{BBCE0B7E-6229-4A24-AAFD-1F042EE94C13}"/>
    <dgm:cxn modelId="{D66AE23A-3958-4951-8962-DB77B94DAE49}" type="presOf" srcId="{90ED94BA-6436-4145-A697-89FA568D0184}" destId="{9A1DBA0A-FA88-49C9-94EF-C555756F8821}" srcOrd="0" destOrd="4" presId="urn:microsoft.com/office/officeart/2005/8/layout/hList1"/>
    <dgm:cxn modelId="{E55150A1-130E-4C13-97A0-73F12D7A134C}" srcId="{95C578FC-9F5A-4839-9F1A-D7D015C8D9F6}" destId="{728A3540-EEA1-44C1-A8A4-0162FF9CBB16}" srcOrd="1" destOrd="0" parTransId="{1957B59C-B455-4CB4-8CDC-45160E2E3E47}" sibTransId="{EC6A0134-0B94-4F99-8052-D13B90273860}"/>
    <dgm:cxn modelId="{420C90FD-33C7-4A84-A8FD-6579931E9E7B}" type="presParOf" srcId="{89260C42-0B0E-409A-AFEB-4D9E2746A755}" destId="{9138BACC-E8B5-4150-80E9-59E82F953BCA}" srcOrd="0" destOrd="0" presId="urn:microsoft.com/office/officeart/2005/8/layout/hList1"/>
    <dgm:cxn modelId="{A916963D-0B06-4341-9B43-22BAC7CAE6A1}" type="presParOf" srcId="{9138BACC-E8B5-4150-80E9-59E82F953BCA}" destId="{0657ECF9-ADA9-45C7-8168-DBE929A93D30}" srcOrd="0" destOrd="0" presId="urn:microsoft.com/office/officeart/2005/8/layout/hList1"/>
    <dgm:cxn modelId="{F55430EC-81D5-481D-A93B-0FEB8086EC7F}" type="presParOf" srcId="{9138BACC-E8B5-4150-80E9-59E82F953BCA}" destId="{9A1DBA0A-FA88-49C9-94EF-C555756F8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9E8BB7-E76B-4A9B-A6E2-353C2CC2B1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5C578FC-9F5A-4839-9F1A-D7D015C8D9F6}">
      <dgm:prSet phldrT="[文本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sz="1800" b="1" dirty="0" smtClean="0">
              <a:solidFill>
                <a:schemeClr val="tx1"/>
              </a:solidFill>
            </a:rPr>
            <a:t>扩散性：</a:t>
          </a:r>
          <a:r>
            <a:rPr lang="zh-CN" altLang="en-US" sz="1800" dirty="0" smtClean="0"/>
            <a:t>媒体能够将各种符号形态的信息跨越时间和空间的限制进行传播。</a:t>
          </a:r>
          <a:r>
            <a:rPr lang="en-US" altLang="zh-CN" sz="1800" dirty="0" smtClean="0"/>
            <a:t>            </a:t>
          </a:r>
        </a:p>
      </dgm:t>
    </dgm:pt>
    <dgm:pt modelId="{91132F50-03C5-41B0-B0F0-9391F3EEB5C2}" type="par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A8D88A62-0740-4EB3-B356-6BF4CFD4A922}" type="sib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D9CFFE2E-0ED7-4A9F-B3F8-0F499326CFA1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/>
            <a:t>比如：</a:t>
          </a:r>
          <a:endParaRPr lang="zh-CN" altLang="en-US" sz="1800" dirty="0"/>
        </a:p>
      </dgm:t>
    </dgm:pt>
    <dgm:pt modelId="{399140D6-B167-451A-8EA3-19E7720A44E7}" type="par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FBF59254-7EA9-4FB2-8CBB-67EBF0C8CB6E}" type="sib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90ED94BA-6436-4145-A697-89FA568D0184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/>
            <a:t>这一特性使得人类的知识体系不断扩大，学习的概念不再局限于学校和课本。</a:t>
          </a:r>
          <a:endParaRPr lang="zh-CN" altLang="en-US" sz="1800" dirty="0"/>
        </a:p>
      </dgm:t>
    </dgm:pt>
    <dgm:pt modelId="{D6394CA5-A35B-43C4-984F-F65F60EA4D45}" type="parTrans" cxnId="{2EC5545C-7231-4E3E-A5AD-9287EB73D418}">
      <dgm:prSet/>
      <dgm:spPr/>
      <dgm:t>
        <a:bodyPr/>
        <a:lstStyle/>
        <a:p>
          <a:endParaRPr lang="zh-CN" altLang="en-US"/>
        </a:p>
      </dgm:t>
    </dgm:pt>
    <dgm:pt modelId="{D2710742-AED2-4C9F-AA32-FEC8F9061E26}" type="sibTrans" cxnId="{2EC5545C-7231-4E3E-A5AD-9287EB73D418}">
      <dgm:prSet/>
      <dgm:spPr/>
      <dgm:t>
        <a:bodyPr/>
        <a:lstStyle/>
        <a:p>
          <a:endParaRPr lang="zh-CN" altLang="en-US"/>
        </a:p>
      </dgm:t>
    </dgm:pt>
    <dgm:pt modelId="{728A3540-EEA1-44C1-A8A4-0162FF9CBB16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en-US" altLang="zh-CN" sz="1800" dirty="0" smtClean="0"/>
            <a:t>“</a:t>
          </a:r>
          <a:r>
            <a:rPr lang="zh-CN" altLang="en-US" sz="1800" dirty="0" smtClean="0"/>
            <a:t>秀才不出门，全知天下事</a:t>
          </a:r>
          <a:r>
            <a:rPr lang="en-US" altLang="zh-CN" sz="1800" dirty="0" smtClean="0"/>
            <a:t>”。</a:t>
          </a:r>
          <a:endParaRPr lang="zh-CN" altLang="en-US" sz="1800" dirty="0"/>
        </a:p>
      </dgm:t>
    </dgm:pt>
    <dgm:pt modelId="{1957B59C-B455-4CB4-8CDC-45160E2E3E47}" type="parTrans" cxnId="{E55150A1-130E-4C13-97A0-73F12D7A134C}">
      <dgm:prSet/>
      <dgm:spPr/>
      <dgm:t>
        <a:bodyPr/>
        <a:lstStyle/>
        <a:p>
          <a:endParaRPr lang="zh-CN" altLang="en-US"/>
        </a:p>
      </dgm:t>
    </dgm:pt>
    <dgm:pt modelId="{EC6A0134-0B94-4F99-8052-D13B90273860}" type="sibTrans" cxnId="{E55150A1-130E-4C13-97A0-73F12D7A134C}">
      <dgm:prSet/>
      <dgm:spPr/>
      <dgm:t>
        <a:bodyPr/>
        <a:lstStyle/>
        <a:p>
          <a:endParaRPr lang="zh-CN" altLang="en-US"/>
        </a:p>
      </dgm:t>
    </dgm:pt>
    <dgm:pt modelId="{89260C42-0B0E-409A-AFEB-4D9E2746A755}" type="pres">
      <dgm:prSet presAssocID="{1F9E8BB7-E76B-4A9B-A6E2-353C2CC2B1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138BACC-E8B5-4150-80E9-59E82F953BCA}" type="pres">
      <dgm:prSet presAssocID="{95C578FC-9F5A-4839-9F1A-D7D015C8D9F6}" presName="composite" presStyleCnt="0"/>
      <dgm:spPr/>
    </dgm:pt>
    <dgm:pt modelId="{0657ECF9-ADA9-45C7-8168-DBE929A93D30}" type="pres">
      <dgm:prSet presAssocID="{95C578FC-9F5A-4839-9F1A-D7D015C8D9F6}" presName="parTx" presStyleLbl="alignNode1" presStyleIdx="0" presStyleCnt="1" custScaleY="1146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1DBA0A-FA88-49C9-94EF-C555756F8821}" type="pres">
      <dgm:prSet presAssocID="{95C578FC-9F5A-4839-9F1A-D7D015C8D9F6}" presName="desTx" presStyleLbl="alignAccFollowNode1" presStyleIdx="0" presStyleCnt="1" custScaleY="97549" custLinFactY="300000" custLinFactNeighborY="32071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B17BD56-B876-464B-B499-780ADA144321}" type="presOf" srcId="{95C578FC-9F5A-4839-9F1A-D7D015C8D9F6}" destId="{0657ECF9-ADA9-45C7-8168-DBE929A93D30}" srcOrd="0" destOrd="0" presId="urn:microsoft.com/office/officeart/2005/8/layout/hList1"/>
    <dgm:cxn modelId="{BD9232D8-DB06-4B4B-A49D-C633A8826AFF}" type="presOf" srcId="{D9CFFE2E-0ED7-4A9F-B3F8-0F499326CFA1}" destId="{9A1DBA0A-FA88-49C9-94EF-C555756F8821}" srcOrd="0" destOrd="0" presId="urn:microsoft.com/office/officeart/2005/8/layout/hList1"/>
    <dgm:cxn modelId="{51B4C2F8-F424-4B93-BD8B-2535842EA044}" type="presOf" srcId="{728A3540-EEA1-44C1-A8A4-0162FF9CBB16}" destId="{9A1DBA0A-FA88-49C9-94EF-C555756F8821}" srcOrd="0" destOrd="1" presId="urn:microsoft.com/office/officeart/2005/8/layout/hList1"/>
    <dgm:cxn modelId="{2EC5545C-7231-4E3E-A5AD-9287EB73D418}" srcId="{95C578FC-9F5A-4839-9F1A-D7D015C8D9F6}" destId="{90ED94BA-6436-4145-A697-89FA568D0184}" srcOrd="2" destOrd="0" parTransId="{D6394CA5-A35B-43C4-984F-F65F60EA4D45}" sibTransId="{D2710742-AED2-4C9F-AA32-FEC8F9061E26}"/>
    <dgm:cxn modelId="{E55150A1-130E-4C13-97A0-73F12D7A134C}" srcId="{95C578FC-9F5A-4839-9F1A-D7D015C8D9F6}" destId="{728A3540-EEA1-44C1-A8A4-0162FF9CBB16}" srcOrd="1" destOrd="0" parTransId="{1957B59C-B455-4CB4-8CDC-45160E2E3E47}" sibTransId="{EC6A0134-0B94-4F99-8052-D13B90273860}"/>
    <dgm:cxn modelId="{31A19AF7-7E1B-4AE4-9259-530DD6102422}" type="presOf" srcId="{1F9E8BB7-E76B-4A9B-A6E2-353C2CC2B18A}" destId="{89260C42-0B0E-409A-AFEB-4D9E2746A755}" srcOrd="0" destOrd="0" presId="urn:microsoft.com/office/officeart/2005/8/layout/hList1"/>
    <dgm:cxn modelId="{FA9576B6-6717-41CB-B26E-E053F7C74413}" srcId="{1F9E8BB7-E76B-4A9B-A6E2-353C2CC2B18A}" destId="{95C578FC-9F5A-4839-9F1A-D7D015C8D9F6}" srcOrd="0" destOrd="0" parTransId="{91132F50-03C5-41B0-B0F0-9391F3EEB5C2}" sibTransId="{A8D88A62-0740-4EB3-B356-6BF4CFD4A922}"/>
    <dgm:cxn modelId="{63DF86A0-3A44-4FE4-91E1-E424796A0322}" type="presOf" srcId="{90ED94BA-6436-4145-A697-89FA568D0184}" destId="{9A1DBA0A-FA88-49C9-94EF-C555756F8821}" srcOrd="0" destOrd="2" presId="urn:microsoft.com/office/officeart/2005/8/layout/hList1"/>
    <dgm:cxn modelId="{B8211506-D2CF-4D78-A517-9C63DB04FA60}" srcId="{95C578FC-9F5A-4839-9F1A-D7D015C8D9F6}" destId="{D9CFFE2E-0ED7-4A9F-B3F8-0F499326CFA1}" srcOrd="0" destOrd="0" parTransId="{399140D6-B167-451A-8EA3-19E7720A44E7}" sibTransId="{FBF59254-7EA9-4FB2-8CBB-67EBF0C8CB6E}"/>
    <dgm:cxn modelId="{5D62401F-2A64-4E1B-9650-88E4339A0CAD}" type="presParOf" srcId="{89260C42-0B0E-409A-AFEB-4D9E2746A755}" destId="{9138BACC-E8B5-4150-80E9-59E82F953BCA}" srcOrd="0" destOrd="0" presId="urn:microsoft.com/office/officeart/2005/8/layout/hList1"/>
    <dgm:cxn modelId="{27D06FB0-A9BA-4454-AFBF-480F93E142E3}" type="presParOf" srcId="{9138BACC-E8B5-4150-80E9-59E82F953BCA}" destId="{0657ECF9-ADA9-45C7-8168-DBE929A93D30}" srcOrd="0" destOrd="0" presId="urn:microsoft.com/office/officeart/2005/8/layout/hList1"/>
    <dgm:cxn modelId="{CF45601B-9BFD-47D7-A3DE-EE838763597B}" type="presParOf" srcId="{9138BACC-E8B5-4150-80E9-59E82F953BCA}" destId="{9A1DBA0A-FA88-49C9-94EF-C555756F8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9E8BB7-E76B-4A9B-A6E2-353C2CC2B1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5C578FC-9F5A-4839-9F1A-D7D015C8D9F6}">
      <dgm:prSet phldrT="[文本]" custT="1"/>
      <dgm:spPr/>
      <dgm:t>
        <a:bodyPr/>
        <a:lstStyle/>
        <a:p>
          <a:r>
            <a:rPr lang="zh-CN" altLang="en-US" sz="1800" b="1" dirty="0" smtClean="0">
              <a:solidFill>
                <a:schemeClr val="tx1"/>
              </a:solidFill>
            </a:rPr>
            <a:t>重复性：</a:t>
          </a:r>
          <a:r>
            <a:rPr lang="zh-CN" altLang="en-US" sz="1800" dirty="0" smtClean="0">
              <a:solidFill>
                <a:schemeClr val="bg1"/>
              </a:solidFill>
            </a:rPr>
            <a:t>媒体无论硬件还是软件都可以重复使用。</a:t>
          </a:r>
          <a:endParaRPr lang="zh-CN" altLang="en-US" sz="1800" dirty="0">
            <a:solidFill>
              <a:schemeClr val="bg1"/>
            </a:solidFill>
          </a:endParaRPr>
        </a:p>
      </dgm:t>
    </dgm:pt>
    <dgm:pt modelId="{91132F50-03C5-41B0-B0F0-9391F3EEB5C2}" type="par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A8D88A62-0740-4EB3-B356-6BF4CFD4A922}" type="sib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D9CFFE2E-0ED7-4A9F-B3F8-0F499326CFA1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如果保存的好，这些媒体可以根据需要，一次次地被使用而其呈现信息的质量稳定不变。</a:t>
          </a:r>
          <a:endParaRPr lang="zh-CN" altLang="en-US" sz="1800" dirty="0"/>
        </a:p>
      </dgm:t>
    </dgm:pt>
    <dgm:pt modelId="{399140D6-B167-451A-8EA3-19E7720A44E7}" type="par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FBF59254-7EA9-4FB2-8CBB-67EBF0C8CB6E}" type="sib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6AB33A6C-84B0-4849-99F6-E265FBC83C16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还可以生成许多复制品，在不同的地点同时使用。</a:t>
          </a:r>
          <a:endParaRPr lang="zh-CN" altLang="en-US" sz="1800" dirty="0"/>
        </a:p>
      </dgm:t>
    </dgm:pt>
    <dgm:pt modelId="{22729DEA-7616-49B2-930F-07779E0182BF}" type="parTrans" cxnId="{47F3C759-40CF-45B1-875E-F373039F15AB}">
      <dgm:prSet/>
      <dgm:spPr/>
      <dgm:t>
        <a:bodyPr/>
        <a:lstStyle/>
        <a:p>
          <a:endParaRPr lang="zh-CN" altLang="en-US"/>
        </a:p>
      </dgm:t>
    </dgm:pt>
    <dgm:pt modelId="{991AF5EF-C16D-4770-AA87-157DC6D2E6FF}" type="sibTrans" cxnId="{47F3C759-40CF-45B1-875E-F373039F15AB}">
      <dgm:prSet/>
      <dgm:spPr/>
      <dgm:t>
        <a:bodyPr/>
        <a:lstStyle/>
        <a:p>
          <a:endParaRPr lang="zh-CN" altLang="en-US"/>
        </a:p>
      </dgm:t>
    </dgm:pt>
    <dgm:pt modelId="{0E2FC987-D7FD-4375-BC1B-A31B137B2027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这一特性很好地适应了教学过程中逐渐领会、温故而知新的需要。</a:t>
          </a:r>
          <a:endParaRPr lang="zh-CN" altLang="en-US" sz="1800" dirty="0"/>
        </a:p>
      </dgm:t>
    </dgm:pt>
    <dgm:pt modelId="{5D8A894A-7EDA-4E94-9725-BA92F6631966}" type="parTrans" cxnId="{CD8AC5DF-6102-4E8B-A497-765CAF30B28A}">
      <dgm:prSet/>
      <dgm:spPr/>
      <dgm:t>
        <a:bodyPr/>
        <a:lstStyle/>
        <a:p>
          <a:endParaRPr lang="zh-CN" altLang="en-US"/>
        </a:p>
      </dgm:t>
    </dgm:pt>
    <dgm:pt modelId="{3AE894D9-3DF6-413D-8110-DFE79A0BC48E}" type="sibTrans" cxnId="{CD8AC5DF-6102-4E8B-A497-765CAF30B28A}">
      <dgm:prSet/>
      <dgm:spPr/>
      <dgm:t>
        <a:bodyPr/>
        <a:lstStyle/>
        <a:p>
          <a:endParaRPr lang="zh-CN" altLang="en-US"/>
        </a:p>
      </dgm:t>
    </dgm:pt>
    <dgm:pt modelId="{89260C42-0B0E-409A-AFEB-4D9E2746A755}" type="pres">
      <dgm:prSet presAssocID="{1F9E8BB7-E76B-4A9B-A6E2-353C2CC2B1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138BACC-E8B5-4150-80E9-59E82F953BCA}" type="pres">
      <dgm:prSet presAssocID="{95C578FC-9F5A-4839-9F1A-D7D015C8D9F6}" presName="composite" presStyleCnt="0"/>
      <dgm:spPr/>
    </dgm:pt>
    <dgm:pt modelId="{0657ECF9-ADA9-45C7-8168-DBE929A93D30}" type="pres">
      <dgm:prSet presAssocID="{95C578FC-9F5A-4839-9F1A-D7D015C8D9F6}" presName="parTx" presStyleLbl="alignNode1" presStyleIdx="0" presStyleCnt="1" custLinFactY="-3750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1DBA0A-FA88-49C9-94EF-C555756F8821}" type="pres">
      <dgm:prSet presAssocID="{95C578FC-9F5A-4839-9F1A-D7D015C8D9F6}" presName="desTx" presStyleLbl="alignAccFollowNode1" presStyleIdx="0" presStyleCnt="1" custScaleY="101496" custLinFactNeighborY="52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7F3C759-40CF-45B1-875E-F373039F15AB}" srcId="{95C578FC-9F5A-4839-9F1A-D7D015C8D9F6}" destId="{6AB33A6C-84B0-4849-99F6-E265FBC83C16}" srcOrd="1" destOrd="0" parTransId="{22729DEA-7616-49B2-930F-07779E0182BF}" sibTransId="{991AF5EF-C16D-4770-AA87-157DC6D2E6FF}"/>
    <dgm:cxn modelId="{CD8AC5DF-6102-4E8B-A497-765CAF30B28A}" srcId="{95C578FC-9F5A-4839-9F1A-D7D015C8D9F6}" destId="{0E2FC987-D7FD-4375-BC1B-A31B137B2027}" srcOrd="2" destOrd="0" parTransId="{5D8A894A-7EDA-4E94-9725-BA92F6631966}" sibTransId="{3AE894D9-3DF6-413D-8110-DFE79A0BC48E}"/>
    <dgm:cxn modelId="{990A385E-4625-4FEB-8B87-552B3F66A1B9}" type="presOf" srcId="{6AB33A6C-84B0-4849-99F6-E265FBC83C16}" destId="{9A1DBA0A-FA88-49C9-94EF-C555756F8821}" srcOrd="0" destOrd="1" presId="urn:microsoft.com/office/officeart/2005/8/layout/hList1"/>
    <dgm:cxn modelId="{CBE34E9F-9DD1-419D-81FE-7F91974D1C6F}" type="presOf" srcId="{0E2FC987-D7FD-4375-BC1B-A31B137B2027}" destId="{9A1DBA0A-FA88-49C9-94EF-C555756F8821}" srcOrd="0" destOrd="2" presId="urn:microsoft.com/office/officeart/2005/8/layout/hList1"/>
    <dgm:cxn modelId="{626DB8FC-477F-4EE8-8155-098598D9038E}" type="presOf" srcId="{1F9E8BB7-E76B-4A9B-A6E2-353C2CC2B18A}" destId="{89260C42-0B0E-409A-AFEB-4D9E2746A755}" srcOrd="0" destOrd="0" presId="urn:microsoft.com/office/officeart/2005/8/layout/hList1"/>
    <dgm:cxn modelId="{20479605-F325-4A89-BE32-50F0145D1B3E}" type="presOf" srcId="{D9CFFE2E-0ED7-4A9F-B3F8-0F499326CFA1}" destId="{9A1DBA0A-FA88-49C9-94EF-C555756F8821}" srcOrd="0" destOrd="0" presId="urn:microsoft.com/office/officeart/2005/8/layout/hList1"/>
    <dgm:cxn modelId="{05419172-25D9-4A5A-9D7F-7501E8273783}" type="presOf" srcId="{95C578FC-9F5A-4839-9F1A-D7D015C8D9F6}" destId="{0657ECF9-ADA9-45C7-8168-DBE929A93D30}" srcOrd="0" destOrd="0" presId="urn:microsoft.com/office/officeart/2005/8/layout/hList1"/>
    <dgm:cxn modelId="{B8211506-D2CF-4D78-A517-9C63DB04FA60}" srcId="{95C578FC-9F5A-4839-9F1A-D7D015C8D9F6}" destId="{D9CFFE2E-0ED7-4A9F-B3F8-0F499326CFA1}" srcOrd="0" destOrd="0" parTransId="{399140D6-B167-451A-8EA3-19E7720A44E7}" sibTransId="{FBF59254-7EA9-4FB2-8CBB-67EBF0C8CB6E}"/>
    <dgm:cxn modelId="{FA9576B6-6717-41CB-B26E-E053F7C74413}" srcId="{1F9E8BB7-E76B-4A9B-A6E2-353C2CC2B18A}" destId="{95C578FC-9F5A-4839-9F1A-D7D015C8D9F6}" srcOrd="0" destOrd="0" parTransId="{91132F50-03C5-41B0-B0F0-9391F3EEB5C2}" sibTransId="{A8D88A62-0740-4EB3-B356-6BF4CFD4A922}"/>
    <dgm:cxn modelId="{B0EB383C-D9D1-46AD-B99E-33C74E34B99A}" type="presParOf" srcId="{89260C42-0B0E-409A-AFEB-4D9E2746A755}" destId="{9138BACC-E8B5-4150-80E9-59E82F953BCA}" srcOrd="0" destOrd="0" presId="urn:microsoft.com/office/officeart/2005/8/layout/hList1"/>
    <dgm:cxn modelId="{4240E9E7-E236-419A-9EB3-E06DE50E427D}" type="presParOf" srcId="{9138BACC-E8B5-4150-80E9-59E82F953BCA}" destId="{0657ECF9-ADA9-45C7-8168-DBE929A93D30}" srcOrd="0" destOrd="0" presId="urn:microsoft.com/office/officeart/2005/8/layout/hList1"/>
    <dgm:cxn modelId="{B3360B8B-3CD0-4A4B-AE9A-56EA248DB4E1}" type="presParOf" srcId="{9138BACC-E8B5-4150-80E9-59E82F953BCA}" destId="{9A1DBA0A-FA88-49C9-94EF-C555756F8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9E8BB7-E76B-4A9B-A6E2-353C2CC2B1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5C578FC-9F5A-4839-9F1A-D7D015C8D9F6}">
      <dgm:prSet phldrT="[文本]" custT="1"/>
      <dgm:spPr/>
      <dgm:t>
        <a:bodyPr/>
        <a:lstStyle/>
        <a:p>
          <a:r>
            <a:rPr lang="zh-CN" altLang="en-US" sz="1800" b="1" dirty="0" smtClean="0">
              <a:solidFill>
                <a:schemeClr val="tx1"/>
              </a:solidFill>
            </a:rPr>
            <a:t>组合性：</a:t>
          </a:r>
          <a:r>
            <a:rPr lang="zh-CN" altLang="en-US" sz="1800" dirty="0" smtClean="0">
              <a:solidFill>
                <a:schemeClr val="bg1"/>
              </a:solidFill>
            </a:rPr>
            <a:t>若干种媒体能够组合使用。</a:t>
          </a:r>
          <a:endParaRPr lang="en-US" altLang="zh-CN" sz="1800" dirty="0" smtClean="0">
            <a:solidFill>
              <a:schemeClr val="bg1"/>
            </a:solidFill>
          </a:endParaRPr>
        </a:p>
      </dgm:t>
    </dgm:pt>
    <dgm:pt modelId="{91132F50-03C5-41B0-B0F0-9391F3EEB5C2}" type="par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A8D88A62-0740-4EB3-B356-6BF4CFD4A922}" type="sib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D9CFFE2E-0ED7-4A9F-B3F8-0F499326CFA1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比如：多媒体计算机。</a:t>
          </a:r>
          <a:endParaRPr lang="zh-CN" altLang="en-US" sz="1800" dirty="0"/>
        </a:p>
      </dgm:t>
    </dgm:pt>
    <dgm:pt modelId="{399140D6-B167-451A-8EA3-19E7720A44E7}" type="par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FBF59254-7EA9-4FB2-8CBB-67EBF0C8CB6E}" type="sib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0E2FC987-D7FD-4375-BC1B-A31B137B2027}">
      <dgm:prSet phldrT="[文本]" custT="1"/>
      <dgm:spPr/>
      <dgm:t>
        <a:bodyPr/>
        <a:lstStyle/>
        <a:p>
          <a:pPr>
            <a:lnSpc>
              <a:spcPct val="150000"/>
            </a:lnSpc>
          </a:pPr>
          <a:endParaRPr lang="zh-CN" altLang="en-US" sz="1800" dirty="0"/>
        </a:p>
      </dgm:t>
    </dgm:pt>
    <dgm:pt modelId="{5D8A894A-7EDA-4E94-9725-BA92F6631966}" type="parTrans" cxnId="{CD8AC5DF-6102-4E8B-A497-765CAF30B28A}">
      <dgm:prSet/>
      <dgm:spPr/>
      <dgm:t>
        <a:bodyPr/>
        <a:lstStyle/>
        <a:p>
          <a:endParaRPr lang="zh-CN" altLang="en-US"/>
        </a:p>
      </dgm:t>
    </dgm:pt>
    <dgm:pt modelId="{3AE894D9-3DF6-413D-8110-DFE79A0BC48E}" type="sibTrans" cxnId="{CD8AC5DF-6102-4E8B-A497-765CAF30B28A}">
      <dgm:prSet/>
      <dgm:spPr/>
      <dgm:t>
        <a:bodyPr/>
        <a:lstStyle/>
        <a:p>
          <a:endParaRPr lang="zh-CN" altLang="en-US"/>
        </a:p>
      </dgm:t>
    </dgm:pt>
    <dgm:pt modelId="{89260C42-0B0E-409A-AFEB-4D9E2746A755}" type="pres">
      <dgm:prSet presAssocID="{1F9E8BB7-E76B-4A9B-A6E2-353C2CC2B1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138BACC-E8B5-4150-80E9-59E82F953BCA}" type="pres">
      <dgm:prSet presAssocID="{95C578FC-9F5A-4839-9F1A-D7D015C8D9F6}" presName="composite" presStyleCnt="0"/>
      <dgm:spPr/>
    </dgm:pt>
    <dgm:pt modelId="{0657ECF9-ADA9-45C7-8168-DBE929A93D30}" type="pres">
      <dgm:prSet presAssocID="{95C578FC-9F5A-4839-9F1A-D7D015C8D9F6}" presName="parTx" presStyleLbl="alignNode1" presStyleIdx="0" presStyleCnt="1" custLinFactY="-3750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1DBA0A-FA88-49C9-94EF-C555756F8821}" type="pres">
      <dgm:prSet presAssocID="{95C578FC-9F5A-4839-9F1A-D7D015C8D9F6}" presName="desTx" presStyleLbl="alignAccFollowNode1" presStyleIdx="0" presStyleCnt="1" custScaleY="100692" custLinFactNeighborY="52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9DF9481-FF66-4350-9FD6-C8C5321821A9}" type="presOf" srcId="{0E2FC987-D7FD-4375-BC1B-A31B137B2027}" destId="{9A1DBA0A-FA88-49C9-94EF-C555756F8821}" srcOrd="0" destOrd="1" presId="urn:microsoft.com/office/officeart/2005/8/layout/hList1"/>
    <dgm:cxn modelId="{E5EF2B9D-9170-445E-AB18-D93782A3B44A}" type="presOf" srcId="{D9CFFE2E-0ED7-4A9F-B3F8-0F499326CFA1}" destId="{9A1DBA0A-FA88-49C9-94EF-C555756F8821}" srcOrd="0" destOrd="0" presId="urn:microsoft.com/office/officeart/2005/8/layout/hList1"/>
    <dgm:cxn modelId="{CD8AC5DF-6102-4E8B-A497-765CAF30B28A}" srcId="{95C578FC-9F5A-4839-9F1A-D7D015C8D9F6}" destId="{0E2FC987-D7FD-4375-BC1B-A31B137B2027}" srcOrd="1" destOrd="0" parTransId="{5D8A894A-7EDA-4E94-9725-BA92F6631966}" sibTransId="{3AE894D9-3DF6-413D-8110-DFE79A0BC48E}"/>
    <dgm:cxn modelId="{925FBDD3-3F19-45A6-B626-E82674E6D430}" type="presOf" srcId="{95C578FC-9F5A-4839-9F1A-D7D015C8D9F6}" destId="{0657ECF9-ADA9-45C7-8168-DBE929A93D30}" srcOrd="0" destOrd="0" presId="urn:microsoft.com/office/officeart/2005/8/layout/hList1"/>
    <dgm:cxn modelId="{BC766AD4-E516-4285-AF8C-5C926C5C1698}" type="presOf" srcId="{1F9E8BB7-E76B-4A9B-A6E2-353C2CC2B18A}" destId="{89260C42-0B0E-409A-AFEB-4D9E2746A755}" srcOrd="0" destOrd="0" presId="urn:microsoft.com/office/officeart/2005/8/layout/hList1"/>
    <dgm:cxn modelId="{B8211506-D2CF-4D78-A517-9C63DB04FA60}" srcId="{95C578FC-9F5A-4839-9F1A-D7D015C8D9F6}" destId="{D9CFFE2E-0ED7-4A9F-B3F8-0F499326CFA1}" srcOrd="0" destOrd="0" parTransId="{399140D6-B167-451A-8EA3-19E7720A44E7}" sibTransId="{FBF59254-7EA9-4FB2-8CBB-67EBF0C8CB6E}"/>
    <dgm:cxn modelId="{FA9576B6-6717-41CB-B26E-E053F7C74413}" srcId="{1F9E8BB7-E76B-4A9B-A6E2-353C2CC2B18A}" destId="{95C578FC-9F5A-4839-9F1A-D7D015C8D9F6}" srcOrd="0" destOrd="0" parTransId="{91132F50-03C5-41B0-B0F0-9391F3EEB5C2}" sibTransId="{A8D88A62-0740-4EB3-B356-6BF4CFD4A922}"/>
    <dgm:cxn modelId="{DDA4C993-6951-4E68-BCBC-B4F87B50D6E3}" type="presParOf" srcId="{89260C42-0B0E-409A-AFEB-4D9E2746A755}" destId="{9138BACC-E8B5-4150-80E9-59E82F953BCA}" srcOrd="0" destOrd="0" presId="urn:microsoft.com/office/officeart/2005/8/layout/hList1"/>
    <dgm:cxn modelId="{5D25E282-5BD4-4EDD-8749-67C02B9FFEB4}" type="presParOf" srcId="{9138BACC-E8B5-4150-80E9-59E82F953BCA}" destId="{0657ECF9-ADA9-45C7-8168-DBE929A93D30}" srcOrd="0" destOrd="0" presId="urn:microsoft.com/office/officeart/2005/8/layout/hList1"/>
    <dgm:cxn modelId="{98F97805-C2B9-4EE7-B42E-2D9D865561D2}" type="presParOf" srcId="{9138BACC-E8B5-4150-80E9-59E82F953BCA}" destId="{9A1DBA0A-FA88-49C9-94EF-C555756F8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F9E8BB7-E76B-4A9B-A6E2-353C2CC2B1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5C578FC-9F5A-4839-9F1A-D7D015C8D9F6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b="1" dirty="0" smtClean="0">
              <a:solidFill>
                <a:schemeClr val="tx1"/>
              </a:solidFill>
            </a:rPr>
            <a:t>工具性：</a:t>
          </a:r>
          <a:r>
            <a:rPr lang="zh-CN" altLang="en-US" sz="1800" dirty="0" smtClean="0">
              <a:solidFill>
                <a:schemeClr val="bg1"/>
              </a:solidFill>
            </a:rPr>
            <a:t>媒体与人相比处于从属的地位，即使功能先  进的现代化媒体，它还是由人所创造，受人控制的。</a:t>
          </a:r>
          <a:endParaRPr lang="en-US" altLang="zh-CN" sz="1800" dirty="0" smtClean="0">
            <a:solidFill>
              <a:schemeClr val="bg1"/>
            </a:solidFill>
          </a:endParaRPr>
        </a:p>
      </dgm:t>
    </dgm:pt>
    <dgm:pt modelId="{91132F50-03C5-41B0-B0F0-9391F3EEB5C2}" type="par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A8D88A62-0740-4EB3-B356-6BF4CFD4A922}" type="sib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D9CFFE2E-0ED7-4A9F-B3F8-0F499326CFA1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即使具有某种智能的计算机辅助教学，也不能完全取代教师的作用，而只是促进了教学设计者对于人机功能合理分配的思考。</a:t>
          </a:r>
          <a:r>
            <a:rPr lang="en-US" altLang="zh-CN" sz="1800" dirty="0" smtClean="0">
              <a:solidFill>
                <a:schemeClr val="tx1"/>
              </a:solidFill>
            </a:rPr>
            <a:t>                                </a:t>
          </a:r>
          <a:r>
            <a:rPr lang="zh-CN" altLang="en-US" sz="1800" dirty="0" smtClean="0">
              <a:solidFill>
                <a:schemeClr val="tx1"/>
              </a:solidFill>
            </a:rPr>
            <a:t>                                                                     </a:t>
          </a:r>
          <a:endParaRPr lang="zh-CN" altLang="en-US" sz="1800" dirty="0"/>
        </a:p>
      </dgm:t>
    </dgm:pt>
    <dgm:pt modelId="{399140D6-B167-451A-8EA3-19E7720A44E7}" type="par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FBF59254-7EA9-4FB2-8CBB-67EBF0C8CB6E}" type="sib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0E2FC987-D7FD-4375-BC1B-A31B137B2027}">
      <dgm:prSet phldrT="[文本]" custT="1"/>
      <dgm:spPr/>
      <dgm:t>
        <a:bodyPr/>
        <a:lstStyle/>
        <a:p>
          <a:pPr>
            <a:lnSpc>
              <a:spcPct val="150000"/>
            </a:lnSpc>
          </a:pPr>
          <a:endParaRPr lang="zh-CN" altLang="en-US" sz="1800" dirty="0"/>
        </a:p>
      </dgm:t>
    </dgm:pt>
    <dgm:pt modelId="{5D8A894A-7EDA-4E94-9725-BA92F6631966}" type="parTrans" cxnId="{CD8AC5DF-6102-4E8B-A497-765CAF30B28A}">
      <dgm:prSet/>
      <dgm:spPr/>
      <dgm:t>
        <a:bodyPr/>
        <a:lstStyle/>
        <a:p>
          <a:endParaRPr lang="zh-CN" altLang="en-US"/>
        </a:p>
      </dgm:t>
    </dgm:pt>
    <dgm:pt modelId="{3AE894D9-3DF6-413D-8110-DFE79A0BC48E}" type="sibTrans" cxnId="{CD8AC5DF-6102-4E8B-A497-765CAF30B28A}">
      <dgm:prSet/>
      <dgm:spPr/>
      <dgm:t>
        <a:bodyPr/>
        <a:lstStyle/>
        <a:p>
          <a:endParaRPr lang="zh-CN" altLang="en-US"/>
        </a:p>
      </dgm:t>
    </dgm:pt>
    <dgm:pt modelId="{89260C42-0B0E-409A-AFEB-4D9E2746A755}" type="pres">
      <dgm:prSet presAssocID="{1F9E8BB7-E76B-4A9B-A6E2-353C2CC2B1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138BACC-E8B5-4150-80E9-59E82F953BCA}" type="pres">
      <dgm:prSet presAssocID="{95C578FC-9F5A-4839-9F1A-D7D015C8D9F6}" presName="composite" presStyleCnt="0"/>
      <dgm:spPr/>
    </dgm:pt>
    <dgm:pt modelId="{0657ECF9-ADA9-45C7-8168-DBE929A93D30}" type="pres">
      <dgm:prSet presAssocID="{95C578FC-9F5A-4839-9F1A-D7D015C8D9F6}" presName="parTx" presStyleLbl="alignNode1" presStyleIdx="0" presStyleCnt="1" custLinFactY="-3750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1DBA0A-FA88-49C9-94EF-C555756F8821}" type="pres">
      <dgm:prSet presAssocID="{95C578FC-9F5A-4839-9F1A-D7D015C8D9F6}" presName="desTx" presStyleLbl="alignAccFollowNode1" presStyleIdx="0" presStyleCnt="1" custScaleY="100692" custLinFactNeighborY="52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405D38A-86C3-4E28-B59E-4BE738C5B0BF}" type="presOf" srcId="{1F9E8BB7-E76B-4A9B-A6E2-353C2CC2B18A}" destId="{89260C42-0B0E-409A-AFEB-4D9E2746A755}" srcOrd="0" destOrd="0" presId="urn:microsoft.com/office/officeart/2005/8/layout/hList1"/>
    <dgm:cxn modelId="{CD8AC5DF-6102-4E8B-A497-765CAF30B28A}" srcId="{95C578FC-9F5A-4839-9F1A-D7D015C8D9F6}" destId="{0E2FC987-D7FD-4375-BC1B-A31B137B2027}" srcOrd="1" destOrd="0" parTransId="{5D8A894A-7EDA-4E94-9725-BA92F6631966}" sibTransId="{3AE894D9-3DF6-413D-8110-DFE79A0BC48E}"/>
    <dgm:cxn modelId="{5614E3F9-8718-45F7-BAF4-4C9C7DF671DC}" type="presOf" srcId="{95C578FC-9F5A-4839-9F1A-D7D015C8D9F6}" destId="{0657ECF9-ADA9-45C7-8168-DBE929A93D30}" srcOrd="0" destOrd="0" presId="urn:microsoft.com/office/officeart/2005/8/layout/hList1"/>
    <dgm:cxn modelId="{96AFD6AC-5FC4-4E1C-9D7D-AE99A77B564B}" type="presOf" srcId="{0E2FC987-D7FD-4375-BC1B-A31B137B2027}" destId="{9A1DBA0A-FA88-49C9-94EF-C555756F8821}" srcOrd="0" destOrd="1" presId="urn:microsoft.com/office/officeart/2005/8/layout/hList1"/>
    <dgm:cxn modelId="{B8211506-D2CF-4D78-A517-9C63DB04FA60}" srcId="{95C578FC-9F5A-4839-9F1A-D7D015C8D9F6}" destId="{D9CFFE2E-0ED7-4A9F-B3F8-0F499326CFA1}" srcOrd="0" destOrd="0" parTransId="{399140D6-B167-451A-8EA3-19E7720A44E7}" sibTransId="{FBF59254-7EA9-4FB2-8CBB-67EBF0C8CB6E}"/>
    <dgm:cxn modelId="{FA9576B6-6717-41CB-B26E-E053F7C74413}" srcId="{1F9E8BB7-E76B-4A9B-A6E2-353C2CC2B18A}" destId="{95C578FC-9F5A-4839-9F1A-D7D015C8D9F6}" srcOrd="0" destOrd="0" parTransId="{91132F50-03C5-41B0-B0F0-9391F3EEB5C2}" sibTransId="{A8D88A62-0740-4EB3-B356-6BF4CFD4A922}"/>
    <dgm:cxn modelId="{B63B61C7-8390-4CDE-9E8B-03ABEBEB0BEA}" type="presOf" srcId="{D9CFFE2E-0ED7-4A9F-B3F8-0F499326CFA1}" destId="{9A1DBA0A-FA88-49C9-94EF-C555756F8821}" srcOrd="0" destOrd="0" presId="urn:microsoft.com/office/officeart/2005/8/layout/hList1"/>
    <dgm:cxn modelId="{37BD530B-88C1-4B92-A066-EEA90FEADEF2}" type="presParOf" srcId="{89260C42-0B0E-409A-AFEB-4D9E2746A755}" destId="{9138BACC-E8B5-4150-80E9-59E82F953BCA}" srcOrd="0" destOrd="0" presId="urn:microsoft.com/office/officeart/2005/8/layout/hList1"/>
    <dgm:cxn modelId="{25FBD45D-9ACC-4A33-9E94-D024A8C64A9C}" type="presParOf" srcId="{9138BACC-E8B5-4150-80E9-59E82F953BCA}" destId="{0657ECF9-ADA9-45C7-8168-DBE929A93D30}" srcOrd="0" destOrd="0" presId="urn:microsoft.com/office/officeart/2005/8/layout/hList1"/>
    <dgm:cxn modelId="{C9F92D43-D277-44D3-9559-52405A277944}" type="presParOf" srcId="{9138BACC-E8B5-4150-80E9-59E82F953BCA}" destId="{9A1DBA0A-FA88-49C9-94EF-C555756F8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F9E8BB7-E76B-4A9B-A6E2-353C2CC2B1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5C578FC-9F5A-4839-9F1A-D7D015C8D9F6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b="1" dirty="0" smtClean="0">
              <a:solidFill>
                <a:schemeClr val="tx1"/>
              </a:solidFill>
            </a:rPr>
            <a:t>能动性：</a:t>
          </a:r>
          <a:r>
            <a:rPr lang="zh-CN" altLang="en-US" sz="1800" dirty="0" smtClean="0">
              <a:solidFill>
                <a:schemeClr val="bg1"/>
              </a:solidFill>
            </a:rPr>
            <a:t>媒体在特定的时空条件下，可以离开人的活动独立起作用。</a:t>
          </a:r>
          <a:endParaRPr lang="en-US" altLang="zh-CN" sz="1800" dirty="0" smtClean="0">
            <a:solidFill>
              <a:schemeClr val="bg1"/>
            </a:solidFill>
          </a:endParaRPr>
        </a:p>
      </dgm:t>
    </dgm:pt>
    <dgm:pt modelId="{91132F50-03C5-41B0-B0F0-9391F3EEB5C2}" type="par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A8D88A62-0740-4EB3-B356-6BF4CFD4A922}" type="sibTrans" cxnId="{FA9576B6-6717-41CB-B26E-E053F7C74413}">
      <dgm:prSet/>
      <dgm:spPr/>
      <dgm:t>
        <a:bodyPr/>
        <a:lstStyle/>
        <a:p>
          <a:endParaRPr lang="zh-CN" altLang="en-US"/>
        </a:p>
      </dgm:t>
    </dgm:pt>
    <dgm:pt modelId="{D9CFFE2E-0ED7-4A9F-B3F8-0F499326CFA1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比如：优秀的电视教材或多媒体课件的确可以单独使用以代替教师上课。</a:t>
          </a:r>
          <a:endParaRPr lang="zh-CN" altLang="en-US" sz="1800" dirty="0"/>
        </a:p>
      </dgm:t>
    </dgm:pt>
    <dgm:pt modelId="{399140D6-B167-451A-8EA3-19E7720A44E7}" type="par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FBF59254-7EA9-4FB2-8CBB-67EBF0C8CB6E}" type="sibTrans" cxnId="{B8211506-D2CF-4D78-A517-9C63DB04FA60}">
      <dgm:prSet/>
      <dgm:spPr/>
      <dgm:t>
        <a:bodyPr/>
        <a:lstStyle/>
        <a:p>
          <a:endParaRPr lang="zh-CN" altLang="en-US"/>
        </a:p>
      </dgm:t>
    </dgm:pt>
    <dgm:pt modelId="{0E2FC987-D7FD-4375-BC1B-A31B137B2027}">
      <dgm:prSet phldrT="[文本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1800" dirty="0" smtClean="0">
              <a:solidFill>
                <a:schemeClr val="tx1"/>
              </a:solidFill>
            </a:rPr>
            <a:t>精心编制的教学媒体一般都比较符合教学设计原理，采用的是最佳教学方案，尤其是由经验丰富的教师参与设计、编制的教学媒体，教学效果也会很好。</a:t>
          </a:r>
          <a:endParaRPr lang="zh-CN" altLang="en-US" sz="1800" dirty="0"/>
        </a:p>
      </dgm:t>
    </dgm:pt>
    <dgm:pt modelId="{5D8A894A-7EDA-4E94-9725-BA92F6631966}" type="parTrans" cxnId="{CD8AC5DF-6102-4E8B-A497-765CAF30B28A}">
      <dgm:prSet/>
      <dgm:spPr/>
      <dgm:t>
        <a:bodyPr/>
        <a:lstStyle/>
        <a:p>
          <a:endParaRPr lang="zh-CN" altLang="en-US"/>
        </a:p>
      </dgm:t>
    </dgm:pt>
    <dgm:pt modelId="{3AE894D9-3DF6-413D-8110-DFE79A0BC48E}" type="sibTrans" cxnId="{CD8AC5DF-6102-4E8B-A497-765CAF30B28A}">
      <dgm:prSet/>
      <dgm:spPr/>
      <dgm:t>
        <a:bodyPr/>
        <a:lstStyle/>
        <a:p>
          <a:endParaRPr lang="zh-CN" altLang="en-US"/>
        </a:p>
      </dgm:t>
    </dgm:pt>
    <dgm:pt modelId="{89260C42-0B0E-409A-AFEB-4D9E2746A755}" type="pres">
      <dgm:prSet presAssocID="{1F9E8BB7-E76B-4A9B-A6E2-353C2CC2B1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138BACC-E8B5-4150-80E9-59E82F953BCA}" type="pres">
      <dgm:prSet presAssocID="{95C578FC-9F5A-4839-9F1A-D7D015C8D9F6}" presName="composite" presStyleCnt="0"/>
      <dgm:spPr/>
    </dgm:pt>
    <dgm:pt modelId="{0657ECF9-ADA9-45C7-8168-DBE929A93D30}" type="pres">
      <dgm:prSet presAssocID="{95C578FC-9F5A-4839-9F1A-D7D015C8D9F6}" presName="parTx" presStyleLbl="alignNode1" presStyleIdx="0" presStyleCnt="1" custLinFactY="-3750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1DBA0A-FA88-49C9-94EF-C555756F8821}" type="pres">
      <dgm:prSet presAssocID="{95C578FC-9F5A-4839-9F1A-D7D015C8D9F6}" presName="desTx" presStyleLbl="alignAccFollowNode1" presStyleIdx="0" presStyleCnt="1" custScaleY="100692" custLinFactNeighborY="52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7154893-C105-4832-8334-6DD24FC3247C}" type="presOf" srcId="{95C578FC-9F5A-4839-9F1A-D7D015C8D9F6}" destId="{0657ECF9-ADA9-45C7-8168-DBE929A93D30}" srcOrd="0" destOrd="0" presId="urn:microsoft.com/office/officeart/2005/8/layout/hList1"/>
    <dgm:cxn modelId="{CD8AC5DF-6102-4E8B-A497-765CAF30B28A}" srcId="{95C578FC-9F5A-4839-9F1A-D7D015C8D9F6}" destId="{0E2FC987-D7FD-4375-BC1B-A31B137B2027}" srcOrd="1" destOrd="0" parTransId="{5D8A894A-7EDA-4E94-9725-BA92F6631966}" sibTransId="{3AE894D9-3DF6-413D-8110-DFE79A0BC48E}"/>
    <dgm:cxn modelId="{3F7A5552-E7D3-43FE-BE87-43E4CC8ED1B8}" type="presOf" srcId="{D9CFFE2E-0ED7-4A9F-B3F8-0F499326CFA1}" destId="{9A1DBA0A-FA88-49C9-94EF-C555756F8821}" srcOrd="0" destOrd="0" presId="urn:microsoft.com/office/officeart/2005/8/layout/hList1"/>
    <dgm:cxn modelId="{B8211506-D2CF-4D78-A517-9C63DB04FA60}" srcId="{95C578FC-9F5A-4839-9F1A-D7D015C8D9F6}" destId="{D9CFFE2E-0ED7-4A9F-B3F8-0F499326CFA1}" srcOrd="0" destOrd="0" parTransId="{399140D6-B167-451A-8EA3-19E7720A44E7}" sibTransId="{FBF59254-7EA9-4FB2-8CBB-67EBF0C8CB6E}"/>
    <dgm:cxn modelId="{84C15959-7C9C-4439-B9BC-CA2C1D812E4C}" type="presOf" srcId="{0E2FC987-D7FD-4375-BC1B-A31B137B2027}" destId="{9A1DBA0A-FA88-49C9-94EF-C555756F8821}" srcOrd="0" destOrd="1" presId="urn:microsoft.com/office/officeart/2005/8/layout/hList1"/>
    <dgm:cxn modelId="{FA9576B6-6717-41CB-B26E-E053F7C74413}" srcId="{1F9E8BB7-E76B-4A9B-A6E2-353C2CC2B18A}" destId="{95C578FC-9F5A-4839-9F1A-D7D015C8D9F6}" srcOrd="0" destOrd="0" parTransId="{91132F50-03C5-41B0-B0F0-9391F3EEB5C2}" sibTransId="{A8D88A62-0740-4EB3-B356-6BF4CFD4A922}"/>
    <dgm:cxn modelId="{A8C0492C-C354-4278-8257-D7B14AA23EE3}" type="presOf" srcId="{1F9E8BB7-E76B-4A9B-A6E2-353C2CC2B18A}" destId="{89260C42-0B0E-409A-AFEB-4D9E2746A755}" srcOrd="0" destOrd="0" presId="urn:microsoft.com/office/officeart/2005/8/layout/hList1"/>
    <dgm:cxn modelId="{52E37106-DDD6-4ACA-B13A-60A25BF3F76F}" type="presParOf" srcId="{89260C42-0B0E-409A-AFEB-4D9E2746A755}" destId="{9138BACC-E8B5-4150-80E9-59E82F953BCA}" srcOrd="0" destOrd="0" presId="urn:microsoft.com/office/officeart/2005/8/layout/hList1"/>
    <dgm:cxn modelId="{6518F40F-4B98-4BAB-94CC-D5132013A367}" type="presParOf" srcId="{9138BACC-E8B5-4150-80E9-59E82F953BCA}" destId="{0657ECF9-ADA9-45C7-8168-DBE929A93D30}" srcOrd="0" destOrd="0" presId="urn:microsoft.com/office/officeart/2005/8/layout/hList1"/>
    <dgm:cxn modelId="{AF748BE1-9964-4E4B-AFA3-2A0CC1795139}" type="presParOf" srcId="{9138BACC-E8B5-4150-80E9-59E82F953BCA}" destId="{9A1DBA0A-FA88-49C9-94EF-C555756F8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D168F-6547-4535-97AC-A85D22C1A2B7}">
      <dsp:nvSpPr>
        <dsp:cNvPr id="0" name=""/>
        <dsp:cNvSpPr/>
      </dsp:nvSpPr>
      <dsp:spPr>
        <a:xfrm>
          <a:off x="-2763591" y="-426086"/>
          <a:ext cx="3298023" cy="3298023"/>
        </a:xfrm>
        <a:prstGeom prst="blockArc">
          <a:avLst>
            <a:gd name="adj1" fmla="val 18900000"/>
            <a:gd name="adj2" fmla="val 2700000"/>
            <a:gd name="adj3" fmla="val 655"/>
          </a:avLst>
        </a:pr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52D7C-349F-424B-86CB-FD707EDACEC1}">
      <dsp:nvSpPr>
        <dsp:cNvPr id="0" name=""/>
        <dsp:cNvSpPr/>
      </dsp:nvSpPr>
      <dsp:spPr>
        <a:xfrm>
          <a:off x="343607" y="244585"/>
          <a:ext cx="5683376" cy="4891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827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 dirty="0" smtClean="0"/>
            <a:t>理解</a:t>
          </a:r>
          <a:r>
            <a:rPr lang="zh-CN" altLang="en-US" sz="1800" kern="1200" dirty="0" smtClean="0"/>
            <a:t>媒体、教学媒体</a:t>
          </a:r>
          <a:r>
            <a:rPr lang="zh-CN" sz="1800" kern="1200" dirty="0" smtClean="0"/>
            <a:t>的相关概念</a:t>
          </a:r>
          <a:endParaRPr lang="zh-CN" altLang="en-US" sz="1800" kern="1200" dirty="0"/>
        </a:p>
      </dsp:txBody>
      <dsp:txXfrm>
        <a:off x="343607" y="244585"/>
        <a:ext cx="5683376" cy="489170"/>
      </dsp:txXfrm>
    </dsp:sp>
    <dsp:sp modelId="{8BE52B16-011D-47C4-A756-14AFEFB612CF}">
      <dsp:nvSpPr>
        <dsp:cNvPr id="0" name=""/>
        <dsp:cNvSpPr/>
      </dsp:nvSpPr>
      <dsp:spPr>
        <a:xfrm>
          <a:off x="37875" y="183438"/>
          <a:ext cx="611462" cy="6114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6B2582-1E42-4122-8440-F8FE1FD4A748}">
      <dsp:nvSpPr>
        <dsp:cNvPr id="0" name=""/>
        <dsp:cNvSpPr/>
      </dsp:nvSpPr>
      <dsp:spPr>
        <a:xfrm>
          <a:off x="521420" y="978340"/>
          <a:ext cx="5505562" cy="4891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827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了解教学媒体的特征</a:t>
          </a:r>
          <a:endParaRPr lang="zh-CN" altLang="en-US" sz="1800" kern="1200" dirty="0"/>
        </a:p>
      </dsp:txBody>
      <dsp:txXfrm>
        <a:off x="521420" y="978340"/>
        <a:ext cx="5505562" cy="489170"/>
      </dsp:txXfrm>
    </dsp:sp>
    <dsp:sp modelId="{20D41D94-4B0F-450E-862F-58BF7C44411D}">
      <dsp:nvSpPr>
        <dsp:cNvPr id="0" name=""/>
        <dsp:cNvSpPr/>
      </dsp:nvSpPr>
      <dsp:spPr>
        <a:xfrm>
          <a:off x="215689" y="917194"/>
          <a:ext cx="611462" cy="6114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A409AE-35F2-4550-9ED5-3A6CD0BD7BC2}">
      <dsp:nvSpPr>
        <dsp:cNvPr id="0" name=""/>
        <dsp:cNvSpPr/>
      </dsp:nvSpPr>
      <dsp:spPr>
        <a:xfrm>
          <a:off x="343607" y="1712095"/>
          <a:ext cx="5683376" cy="4891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827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了解教学媒体的分类</a:t>
          </a:r>
          <a:endParaRPr lang="zh-CN" altLang="en-US" sz="1800" kern="1200" dirty="0"/>
        </a:p>
      </dsp:txBody>
      <dsp:txXfrm>
        <a:off x="343607" y="1712095"/>
        <a:ext cx="5683376" cy="489170"/>
      </dsp:txXfrm>
    </dsp:sp>
    <dsp:sp modelId="{BD66AF70-ADA7-46C6-8C33-BC44FEE34F0D}">
      <dsp:nvSpPr>
        <dsp:cNvPr id="0" name=""/>
        <dsp:cNvSpPr/>
      </dsp:nvSpPr>
      <dsp:spPr>
        <a:xfrm>
          <a:off x="37875" y="1650949"/>
          <a:ext cx="611462" cy="6114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7ECF9-ADA9-45C7-8168-DBE929A93D30}">
      <dsp:nvSpPr>
        <dsp:cNvPr id="0" name=""/>
        <dsp:cNvSpPr/>
      </dsp:nvSpPr>
      <dsp:spPr>
        <a:xfrm>
          <a:off x="0" y="0"/>
          <a:ext cx="5695317" cy="118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tx1"/>
              </a:solidFill>
            </a:rPr>
            <a:t>表现力：</a:t>
          </a:r>
          <a:r>
            <a:rPr lang="zh-CN" altLang="en-US" sz="1800" kern="1200" dirty="0" smtClean="0">
              <a:solidFill>
                <a:schemeClr val="bg1"/>
              </a:solidFill>
            </a:rPr>
            <a:t>指教学媒体表现事物的空间、时间和运动特征的能力。</a:t>
          </a:r>
          <a:endParaRPr lang="en-US" altLang="zh-CN" sz="1800" kern="1200" dirty="0" smtClean="0">
            <a:solidFill>
              <a:schemeClr val="bg1"/>
            </a:solidFill>
          </a:endParaRPr>
        </a:p>
      </dsp:txBody>
      <dsp:txXfrm>
        <a:off x="0" y="0"/>
        <a:ext cx="5695317" cy="1180800"/>
      </dsp:txXfrm>
    </dsp:sp>
    <dsp:sp modelId="{9A1DBA0A-FA88-49C9-94EF-C555756F8821}">
      <dsp:nvSpPr>
        <dsp:cNvPr id="0" name=""/>
        <dsp:cNvSpPr/>
      </dsp:nvSpPr>
      <dsp:spPr>
        <a:xfrm>
          <a:off x="0" y="1184813"/>
          <a:ext cx="5695317" cy="25434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285750" marR="0" lvl="1" indent="0" algn="l" defTabSz="1600200" eaLnBrk="1" fontAlgn="auto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zh-CN" altLang="en-US" sz="1800" kern="1200" dirty="0" smtClean="0">
              <a:solidFill>
                <a:schemeClr val="tx1"/>
              </a:solidFill>
            </a:rPr>
            <a:t>比如：言语、文字材料以时间因素组织信息，它们的表现形式受到时</a:t>
          </a:r>
          <a:r>
            <a:rPr lang="zh-CN" altLang="en-US" kern="1200" dirty="0" smtClean="0">
              <a:solidFill>
                <a:schemeClr val="tx1"/>
              </a:solidFill>
            </a:rPr>
            <a:t>间先后顺序的影响，借助语义、语调及音响的抑扬顿挫、轻重缓急来表现事物的特征。</a:t>
          </a:r>
          <a:endParaRPr lang="en-US" altLang="zh-CN" kern="1200" dirty="0" smtClean="0">
            <a:solidFill>
              <a:schemeClr val="tx1"/>
            </a:solidFill>
          </a:endParaRPr>
        </a:p>
        <a:p>
          <a:pPr marL="285750" marR="0" lvl="1" indent="0" algn="l" defTabSz="1600200" eaLnBrk="1" fontAlgn="auto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zh-CN" altLang="en-US" sz="1800" kern="1200" dirty="0" smtClean="0">
              <a:solidFill>
                <a:schemeClr val="tx1"/>
              </a:solidFill>
            </a:rPr>
            <a:t>再如，电影、录像、幻灯、图片等。</a:t>
          </a:r>
          <a:endParaRPr lang="en-US" altLang="zh-CN" sz="1800" kern="1200" dirty="0" smtClean="0">
            <a:solidFill>
              <a:schemeClr val="tx1"/>
            </a:solidFill>
          </a:endParaRPr>
        </a:p>
      </dsp:txBody>
      <dsp:txXfrm>
        <a:off x="0" y="1184813"/>
        <a:ext cx="5695317" cy="254346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7ECF9-ADA9-45C7-8168-DBE929A93D30}">
      <dsp:nvSpPr>
        <dsp:cNvPr id="0" name=""/>
        <dsp:cNvSpPr/>
      </dsp:nvSpPr>
      <dsp:spPr>
        <a:xfrm>
          <a:off x="0" y="0"/>
          <a:ext cx="5695317" cy="135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tx1"/>
              </a:solidFill>
            </a:rPr>
            <a:t>重现力：</a:t>
          </a:r>
          <a:r>
            <a:rPr lang="zh-CN" altLang="en-US" sz="1800" kern="1200" dirty="0" smtClean="0">
              <a:solidFill>
                <a:schemeClr val="bg1"/>
              </a:solidFill>
            </a:rPr>
            <a:t>指教学媒体不受时间空间限制，把储存的信息内容再现的能力。</a:t>
          </a:r>
          <a:endParaRPr lang="en-US" altLang="zh-CN" sz="1800" kern="1200" dirty="0" smtClean="0">
            <a:solidFill>
              <a:schemeClr val="bg1"/>
            </a:solidFill>
          </a:endParaRPr>
        </a:p>
      </dsp:txBody>
      <dsp:txXfrm>
        <a:off x="0" y="0"/>
        <a:ext cx="5695317" cy="1353600"/>
      </dsp:txXfrm>
    </dsp:sp>
    <dsp:sp modelId="{9A1DBA0A-FA88-49C9-94EF-C555756F8821}">
      <dsp:nvSpPr>
        <dsp:cNvPr id="0" name=""/>
        <dsp:cNvSpPr/>
      </dsp:nvSpPr>
      <dsp:spPr>
        <a:xfrm>
          <a:off x="0" y="1371201"/>
          <a:ext cx="5695317" cy="2355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比如：教科书是最便于重现的媒体，无线电广播和电视是受时间性限制的媒体；自从出现了录音和录像之后，这种限制已被打破，并以其生动的形象而令言语、文字望尘莫及；     </a:t>
          </a:r>
          <a:endParaRPr lang="zh-CN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但言语在重现信息时的调控能力又是独一无二 的。</a:t>
          </a:r>
          <a:endParaRPr lang="en-US" altLang="zh-CN" sz="1800" kern="1200" dirty="0" smtClean="0">
            <a:solidFill>
              <a:schemeClr val="tx1"/>
            </a:solidFill>
          </a:endParaRPr>
        </a:p>
      </dsp:txBody>
      <dsp:txXfrm>
        <a:off x="0" y="1371201"/>
        <a:ext cx="5695317" cy="23558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7ECF9-ADA9-45C7-8168-DBE929A93D30}">
      <dsp:nvSpPr>
        <dsp:cNvPr id="0" name=""/>
        <dsp:cNvSpPr/>
      </dsp:nvSpPr>
      <dsp:spPr>
        <a:xfrm>
          <a:off x="0" y="0"/>
          <a:ext cx="5695317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tx1"/>
              </a:solidFill>
            </a:rPr>
            <a:t>接触面：</a:t>
          </a:r>
          <a:r>
            <a:rPr lang="zh-CN" altLang="en-US" sz="1800" kern="1200" dirty="0" smtClean="0">
              <a:solidFill>
                <a:schemeClr val="bg1"/>
              </a:solidFill>
            </a:rPr>
            <a:t>指教学媒体把信息同时传递到学生的范围。</a:t>
          </a:r>
          <a:endParaRPr lang="en-US" altLang="zh-CN" sz="1800" kern="1200" dirty="0" smtClean="0">
            <a:solidFill>
              <a:schemeClr val="bg1"/>
            </a:solidFill>
          </a:endParaRPr>
        </a:p>
      </dsp:txBody>
      <dsp:txXfrm>
        <a:off x="0" y="0"/>
        <a:ext cx="5695317" cy="950400"/>
      </dsp:txXfrm>
    </dsp:sp>
    <dsp:sp modelId="{9A1DBA0A-FA88-49C9-94EF-C555756F8821}">
      <dsp:nvSpPr>
        <dsp:cNvPr id="0" name=""/>
        <dsp:cNvSpPr/>
      </dsp:nvSpPr>
      <dsp:spPr>
        <a:xfrm>
          <a:off x="0" y="984073"/>
          <a:ext cx="5695317" cy="20535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比如：电视和无线电广播的接触面最广，能跨越空间限制，将教学信息传递给学生，而板书、投影、录像的接触面只能限制在一定的空间范围内，如教室，而且还受环境条件的限制。         </a:t>
          </a:r>
          <a:r>
            <a:rPr lang="en-US" altLang="zh-CN" sz="1800" kern="1200" dirty="0" smtClean="0">
              <a:solidFill>
                <a:schemeClr val="tx1"/>
              </a:solidFill>
            </a:rPr>
            <a:t>                                                                                        </a:t>
          </a:r>
          <a:r>
            <a:rPr lang="zh-CN" altLang="en-US" sz="1800" kern="1200" dirty="0" smtClean="0">
              <a:solidFill>
                <a:schemeClr val="tx1"/>
              </a:solidFill>
            </a:rPr>
            <a:t>                                                                     </a:t>
          </a:r>
          <a:endParaRPr lang="zh-CN" altLang="en-US" sz="1800" kern="1200" dirty="0"/>
        </a:p>
      </dsp:txBody>
      <dsp:txXfrm>
        <a:off x="0" y="984073"/>
        <a:ext cx="5695317" cy="205354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7ECF9-ADA9-45C7-8168-DBE929A93D30}">
      <dsp:nvSpPr>
        <dsp:cNvPr id="0" name=""/>
        <dsp:cNvSpPr/>
      </dsp:nvSpPr>
      <dsp:spPr>
        <a:xfrm>
          <a:off x="0" y="0"/>
          <a:ext cx="5695317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tx1"/>
              </a:solidFill>
            </a:rPr>
            <a:t>参与性：</a:t>
          </a:r>
          <a:r>
            <a:rPr lang="zh-CN" altLang="en-US" sz="1800" kern="1200" dirty="0" smtClean="0">
              <a:solidFill>
                <a:schemeClr val="bg1"/>
              </a:solidFill>
            </a:rPr>
            <a:t>教学媒体在发挥作用时学生参与活动的机会。</a:t>
          </a:r>
          <a:endParaRPr lang="en-US" altLang="zh-CN" sz="1800" kern="1200" dirty="0" smtClean="0">
            <a:solidFill>
              <a:schemeClr val="bg1"/>
            </a:solidFill>
          </a:endParaRPr>
        </a:p>
      </dsp:txBody>
      <dsp:txXfrm>
        <a:off x="0" y="0"/>
        <a:ext cx="5695317" cy="864000"/>
      </dsp:txXfrm>
    </dsp:sp>
    <dsp:sp modelId="{9A1DBA0A-FA88-49C9-94EF-C555756F8821}">
      <dsp:nvSpPr>
        <dsp:cNvPr id="0" name=""/>
        <dsp:cNvSpPr/>
      </dsp:nvSpPr>
      <dsp:spPr>
        <a:xfrm>
          <a:off x="0" y="850506"/>
          <a:ext cx="5695317" cy="30197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比如：模型、录音、录像、计算机等媒体提供学生动手操作的可能，使学生可以随时中断使用而进行提问、思考、讨论等其他学习活动，行为参与的机会较多。</a:t>
          </a:r>
          <a:endParaRPr lang="zh-CN" altLang="en-US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电影、电视、无线电广播、多媒体计算机等媒体有较强的感染力，刺激学生的情绪反应较为强烈，容易诱发学生在感情上的参与。     </a:t>
          </a:r>
          <a:endParaRPr lang="zh-CN" altLang="en-US" sz="1800" kern="1200" dirty="0"/>
        </a:p>
      </dsp:txBody>
      <dsp:txXfrm>
        <a:off x="0" y="850506"/>
        <a:ext cx="5695317" cy="301979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7ECF9-ADA9-45C7-8168-DBE929A93D30}">
      <dsp:nvSpPr>
        <dsp:cNvPr id="0" name=""/>
        <dsp:cNvSpPr/>
      </dsp:nvSpPr>
      <dsp:spPr>
        <a:xfrm>
          <a:off x="0" y="0"/>
          <a:ext cx="5695317" cy="118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tx1"/>
              </a:solidFill>
            </a:rPr>
            <a:t>受控性：</a:t>
          </a:r>
          <a:r>
            <a:rPr lang="zh-CN" altLang="en-US" sz="1800" kern="1200" dirty="0" smtClean="0">
              <a:solidFill>
                <a:schemeClr val="bg1"/>
              </a:solidFill>
            </a:rPr>
            <a:t>教学媒体接受使用者操控的难易程度。</a:t>
          </a:r>
          <a:endParaRPr lang="en-US" altLang="zh-CN" sz="1800" kern="1200" dirty="0" smtClean="0">
            <a:solidFill>
              <a:schemeClr val="bg1"/>
            </a:solidFill>
          </a:endParaRPr>
        </a:p>
      </dsp:txBody>
      <dsp:txXfrm>
        <a:off x="0" y="0"/>
        <a:ext cx="5695317" cy="1180800"/>
      </dsp:txXfrm>
    </dsp:sp>
    <dsp:sp modelId="{9A1DBA0A-FA88-49C9-94EF-C555756F8821}">
      <dsp:nvSpPr>
        <dsp:cNvPr id="0" name=""/>
        <dsp:cNvSpPr/>
      </dsp:nvSpPr>
      <dsp:spPr>
        <a:xfrm>
          <a:off x="0" y="1174744"/>
          <a:ext cx="5695317" cy="30864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比如：言语、板书、教科书由教师随心所欲使用；</a:t>
          </a:r>
          <a:endParaRPr lang="zh-CN" altLang="en-US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录音机、幻灯机、录像机、</a:t>
          </a:r>
          <a:r>
            <a:rPr lang="en-US" altLang="zh-CN" sz="1800" kern="1200" dirty="0" smtClean="0">
              <a:solidFill>
                <a:schemeClr val="tx1"/>
              </a:solidFill>
            </a:rPr>
            <a:t>VCD</a:t>
          </a:r>
          <a:r>
            <a:rPr lang="zh-CN" altLang="en-US" sz="1800" kern="1200" dirty="0" smtClean="0">
              <a:solidFill>
                <a:schemeClr val="tx1"/>
              </a:solidFill>
            </a:rPr>
            <a:t>机也较容易操作和控制；</a:t>
          </a:r>
          <a:endParaRPr lang="en-US" altLang="zh-CN" sz="1800" kern="1200" dirty="0" smtClean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网络和计算机需接受一定的训练；          </a:t>
          </a:r>
          <a:r>
            <a:rPr lang="en-US" altLang="zh-CN" sz="1800" kern="1200" dirty="0" smtClean="0">
              <a:solidFill>
                <a:schemeClr val="tx1"/>
              </a:solidFill>
            </a:rPr>
            <a:t>                                                                                        </a:t>
          </a:r>
          <a:r>
            <a:rPr lang="zh-CN" altLang="en-US" sz="1800" kern="1200" dirty="0" smtClean="0">
              <a:solidFill>
                <a:schemeClr val="tx1"/>
              </a:solidFill>
            </a:rPr>
            <a:t>                                                                     </a:t>
          </a:r>
          <a:endParaRPr lang="en-US" altLang="zh-CN" sz="1800" kern="1200" dirty="0" smtClean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无线电和电视的播出掌握在专门机构的手中，学校教师无法支配它们的内容和时机。</a:t>
          </a:r>
          <a:endParaRPr lang="en-US" altLang="zh-CN" sz="1800" kern="1200" dirty="0" smtClean="0">
            <a:solidFill>
              <a:schemeClr val="tx1"/>
            </a:solidFill>
          </a:endParaRPr>
        </a:p>
      </dsp:txBody>
      <dsp:txXfrm>
        <a:off x="0" y="1174744"/>
        <a:ext cx="5695317" cy="308640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7ECF9-ADA9-45C7-8168-DBE929A93D30}">
      <dsp:nvSpPr>
        <dsp:cNvPr id="0" name=""/>
        <dsp:cNvSpPr/>
      </dsp:nvSpPr>
      <dsp:spPr>
        <a:xfrm>
          <a:off x="0" y="0"/>
          <a:ext cx="5695317" cy="155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tx1"/>
              </a:solidFill>
            </a:rPr>
            <a:t>自主性：</a:t>
          </a:r>
          <a:r>
            <a:rPr lang="zh-CN" altLang="en-US" sz="1800" kern="1200" dirty="0" smtClean="0">
              <a:solidFill>
                <a:schemeClr val="bg1"/>
              </a:solidFill>
            </a:rPr>
            <a:t>在网络环境下，学生可以不再被那些仅有的信息源牵着走，可以自主地从网络广泛的信息源中选择他们所需要的信息材料。</a:t>
          </a:r>
          <a:endParaRPr lang="en-US" altLang="zh-CN" sz="1800" kern="1200" dirty="0" smtClean="0">
            <a:solidFill>
              <a:schemeClr val="bg1"/>
            </a:solidFill>
          </a:endParaRPr>
        </a:p>
      </dsp:txBody>
      <dsp:txXfrm>
        <a:off x="0" y="0"/>
        <a:ext cx="5695317" cy="1555200"/>
      </dsp:txXfrm>
    </dsp:sp>
    <dsp:sp modelId="{9A1DBA0A-FA88-49C9-94EF-C555756F8821}">
      <dsp:nvSpPr>
        <dsp:cNvPr id="0" name=""/>
        <dsp:cNvSpPr/>
      </dsp:nvSpPr>
      <dsp:spPr>
        <a:xfrm>
          <a:off x="0" y="1552216"/>
          <a:ext cx="5695317" cy="23880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/>
            <a:t>学生完全可以自主设计和安排学习，这样就使学生成了学习主体，学习自主性提高，学习兴趣自然也相应的提高，由要我学转变为了我要学。</a:t>
          </a:r>
          <a:endParaRPr lang="zh-CN" altLang="en-US" sz="1800" kern="1200" dirty="0"/>
        </a:p>
      </dsp:txBody>
      <dsp:txXfrm>
        <a:off x="0" y="1552216"/>
        <a:ext cx="5695317" cy="23880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06234-98E8-4D3F-B13D-4B8956043FF4}">
      <dsp:nvSpPr>
        <dsp:cNvPr id="0" name=""/>
        <dsp:cNvSpPr/>
      </dsp:nvSpPr>
      <dsp:spPr>
        <a:xfrm rot="5400000">
          <a:off x="2232883" y="644647"/>
          <a:ext cx="1452147" cy="126336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 w="15875" cap="rnd" cmpd="sng" algn="ctr">
          <a:solidFill>
            <a:srgbClr val="A8A4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0" kern="1200" dirty="0" smtClean="0">
              <a:solidFill>
                <a:schemeClr val="tx1"/>
              </a:solidFill>
            </a:rPr>
            <a:t>教学媒体</a:t>
          </a:r>
          <a:endParaRPr lang="zh-CN" altLang="en-US" sz="1600" b="0" kern="1200" dirty="0">
            <a:solidFill>
              <a:schemeClr val="tx1"/>
            </a:solidFill>
          </a:endParaRPr>
        </a:p>
      </dsp:txBody>
      <dsp:txXfrm rot="-5400000">
        <a:off x="2524147" y="776551"/>
        <a:ext cx="869618" cy="999561"/>
      </dsp:txXfrm>
    </dsp:sp>
    <dsp:sp modelId="{05D8887B-1FD3-471C-9B25-4EE0C24CACFE}">
      <dsp:nvSpPr>
        <dsp:cNvPr id="0" name=""/>
        <dsp:cNvSpPr/>
      </dsp:nvSpPr>
      <dsp:spPr>
        <a:xfrm rot="16200000">
          <a:off x="3728987" y="594408"/>
          <a:ext cx="1543456" cy="1266958"/>
        </a:xfrm>
        <a:prstGeom prst="hexagon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A1912-6B99-445F-8B89-01E144193646}">
      <dsp:nvSpPr>
        <dsp:cNvPr id="0" name=""/>
        <dsp:cNvSpPr/>
      </dsp:nvSpPr>
      <dsp:spPr>
        <a:xfrm rot="5400000">
          <a:off x="846601" y="644647"/>
          <a:ext cx="1452147" cy="126336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 w="15875" cap="rnd" cmpd="sng" algn="ctr">
          <a:solidFill>
            <a:srgbClr val="A8A4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0" kern="1200" dirty="0" smtClean="0">
              <a:solidFill>
                <a:schemeClr val="tx1"/>
              </a:solidFill>
            </a:rPr>
            <a:t>媒体</a:t>
          </a:r>
          <a:endParaRPr lang="zh-CN" altLang="en-US" sz="1600" b="0" kern="1200" dirty="0">
            <a:solidFill>
              <a:schemeClr val="tx1"/>
            </a:solidFill>
          </a:endParaRPr>
        </a:p>
      </dsp:txBody>
      <dsp:txXfrm rot="-5400000">
        <a:off x="1137865" y="776551"/>
        <a:ext cx="869618" cy="9995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C10FD-E633-421B-AB58-CCFBCB756F2F}">
      <dsp:nvSpPr>
        <dsp:cNvPr id="0" name=""/>
        <dsp:cNvSpPr/>
      </dsp:nvSpPr>
      <dsp:spPr>
        <a:xfrm>
          <a:off x="0" y="3909"/>
          <a:ext cx="6879969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tx1"/>
              </a:solidFill>
            </a:rPr>
            <a:t>硬件：</a:t>
          </a:r>
          <a:r>
            <a:rPr lang="zh-CN" altLang="en-US" sz="1800" kern="1200" dirty="0" smtClean="0"/>
            <a:t>是指那些存储、传递信息的机器和设备。</a:t>
          </a:r>
          <a:endParaRPr lang="zh-CN" altLang="en-US" sz="1800" kern="1200" dirty="0"/>
        </a:p>
      </dsp:txBody>
      <dsp:txXfrm>
        <a:off x="36553" y="40462"/>
        <a:ext cx="6806863" cy="675694"/>
      </dsp:txXfrm>
    </dsp:sp>
    <dsp:sp modelId="{EFDB6579-B113-46DF-B8CC-EFD358EF361D}">
      <dsp:nvSpPr>
        <dsp:cNvPr id="0" name=""/>
        <dsp:cNvSpPr/>
      </dsp:nvSpPr>
      <dsp:spPr>
        <a:xfrm>
          <a:off x="0" y="773654"/>
          <a:ext cx="6879969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43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altLang="en-US" sz="1800" kern="1200" dirty="0" smtClean="0"/>
            <a:t>比如：照相机、投影机、电视机等。</a:t>
          </a:r>
          <a:endParaRPr lang="zh-CN" altLang="en-US" sz="1800" kern="1200" dirty="0"/>
        </a:p>
      </dsp:txBody>
      <dsp:txXfrm>
        <a:off x="0" y="773654"/>
        <a:ext cx="6879969" cy="662400"/>
      </dsp:txXfrm>
    </dsp:sp>
    <dsp:sp modelId="{F58D29E2-5F4A-46CB-B045-04820FA97E3E}">
      <dsp:nvSpPr>
        <dsp:cNvPr id="0" name=""/>
        <dsp:cNvSpPr/>
      </dsp:nvSpPr>
      <dsp:spPr>
        <a:xfrm>
          <a:off x="0" y="1436055"/>
          <a:ext cx="6879969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tx1"/>
              </a:solidFill>
            </a:rPr>
            <a:t>软件：</a:t>
          </a:r>
          <a:r>
            <a:rPr lang="zh-CN" altLang="en-US" sz="1800" kern="1200" dirty="0" smtClean="0"/>
            <a:t>是指那些能储存和传递信息的纸张、</a:t>
          </a:r>
          <a:r>
            <a:rPr lang="en-US" altLang="zh-CN" sz="1800" kern="1200" dirty="0" smtClean="0"/>
            <a:t>U</a:t>
          </a:r>
          <a:r>
            <a:rPr lang="zh-CN" altLang="en-US" sz="1800" kern="1200" dirty="0" smtClean="0"/>
            <a:t>盘、硬盘和光盘等</a:t>
          </a:r>
          <a:r>
            <a:rPr lang="zh-CN" altLang="en-US" sz="2600" kern="1200" dirty="0" smtClean="0"/>
            <a:t>。</a:t>
          </a:r>
          <a:endParaRPr lang="zh-CN" altLang="en-US" sz="2600" kern="1200" dirty="0"/>
        </a:p>
      </dsp:txBody>
      <dsp:txXfrm>
        <a:off x="36553" y="1472608"/>
        <a:ext cx="6806863" cy="675694"/>
      </dsp:txXfrm>
    </dsp:sp>
    <dsp:sp modelId="{5689228A-6046-49B1-B068-018CC85F7F73}">
      <dsp:nvSpPr>
        <dsp:cNvPr id="0" name=""/>
        <dsp:cNvSpPr/>
      </dsp:nvSpPr>
      <dsp:spPr>
        <a:xfrm>
          <a:off x="0" y="2184855"/>
          <a:ext cx="6879969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43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altLang="en-US" sz="1800" kern="1200" dirty="0" smtClean="0"/>
            <a:t>比如：记录有信息的书本、幻灯片、计算机软件等。</a:t>
          </a:r>
          <a:endParaRPr lang="zh-CN" altLang="en-US" sz="1800" kern="1200" dirty="0"/>
        </a:p>
      </dsp:txBody>
      <dsp:txXfrm>
        <a:off x="0" y="2184855"/>
        <a:ext cx="6879969" cy="662400"/>
      </dsp:txXfrm>
    </dsp:sp>
    <dsp:sp modelId="{483F3463-82DA-4122-9B67-59F7F4657362}">
      <dsp:nvSpPr>
        <dsp:cNvPr id="0" name=""/>
        <dsp:cNvSpPr/>
      </dsp:nvSpPr>
      <dsp:spPr>
        <a:xfrm>
          <a:off x="0" y="2847255"/>
          <a:ext cx="6879969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硬件与软件是不可分的统一体，只有配套使用，才能发挥储存和传递信息的功能。</a:t>
          </a:r>
          <a:endParaRPr lang="zh-CN" altLang="en-US" sz="1800" kern="1200" dirty="0"/>
        </a:p>
      </dsp:txBody>
      <dsp:txXfrm>
        <a:off x="36553" y="2883808"/>
        <a:ext cx="6806863" cy="6756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7ECF9-ADA9-45C7-8168-DBE929A93D30}">
      <dsp:nvSpPr>
        <dsp:cNvPr id="0" name=""/>
        <dsp:cNvSpPr/>
      </dsp:nvSpPr>
      <dsp:spPr>
        <a:xfrm>
          <a:off x="0" y="318"/>
          <a:ext cx="5695317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tx1"/>
              </a:solidFill>
            </a:rPr>
            <a:t>固定性：</a:t>
          </a:r>
          <a:r>
            <a:rPr lang="zh-CN" altLang="en-US" sz="1800" kern="1200" dirty="0" smtClean="0">
              <a:solidFill>
                <a:schemeClr val="bg1"/>
              </a:solidFill>
            </a:rPr>
            <a:t>媒体可以记录和储存信息，以供需要时再现。</a:t>
          </a:r>
          <a:endParaRPr lang="zh-CN" altLang="en-US" sz="1800" kern="1200" dirty="0">
            <a:solidFill>
              <a:schemeClr val="bg1"/>
            </a:solidFill>
          </a:endParaRPr>
        </a:p>
      </dsp:txBody>
      <dsp:txXfrm>
        <a:off x="0" y="318"/>
        <a:ext cx="5695317" cy="518400"/>
      </dsp:txXfrm>
    </dsp:sp>
    <dsp:sp modelId="{9A1DBA0A-FA88-49C9-94EF-C555756F8821}">
      <dsp:nvSpPr>
        <dsp:cNvPr id="0" name=""/>
        <dsp:cNvSpPr/>
      </dsp:nvSpPr>
      <dsp:spPr>
        <a:xfrm>
          <a:off x="0" y="518718"/>
          <a:ext cx="5695317" cy="35575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比如：</a:t>
          </a:r>
          <a:endParaRPr lang="zh-CN" altLang="en-US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印刷媒体直接将文字符号固定在书本上；</a:t>
          </a:r>
          <a:endParaRPr lang="zh-CN" altLang="en-US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电子媒体将语言、文字、图像转换成声、光、电信号，固定在照片、磁盘或光盘上。</a:t>
          </a:r>
          <a:endParaRPr lang="zh-CN" altLang="en-US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这一特性使人类的知识体系、思想信念、生活习俗和丰富的实践经验逐渐积累，并传授给后代。</a:t>
          </a:r>
          <a:endParaRPr lang="zh-CN" altLang="en-US" sz="1800" kern="1200" dirty="0"/>
        </a:p>
      </dsp:txBody>
      <dsp:txXfrm>
        <a:off x="0" y="518718"/>
        <a:ext cx="5695317" cy="35575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7ECF9-ADA9-45C7-8168-DBE929A93D30}">
      <dsp:nvSpPr>
        <dsp:cNvPr id="0" name=""/>
        <dsp:cNvSpPr/>
      </dsp:nvSpPr>
      <dsp:spPr>
        <a:xfrm>
          <a:off x="0" y="41040"/>
          <a:ext cx="5695317" cy="1254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sz="1800" b="1" kern="1200" dirty="0" smtClean="0">
              <a:solidFill>
                <a:schemeClr val="tx1"/>
              </a:solidFill>
            </a:rPr>
            <a:t>扩散性：</a:t>
          </a:r>
          <a:r>
            <a:rPr lang="zh-CN" altLang="en-US" sz="1800" kern="1200" dirty="0" smtClean="0"/>
            <a:t>媒体能够将各种符号形态的信息跨越时间和空间的限制进行传播。</a:t>
          </a:r>
          <a:r>
            <a:rPr lang="en-US" altLang="zh-CN" sz="1800" kern="1200" dirty="0" smtClean="0"/>
            <a:t>            </a:t>
          </a:r>
        </a:p>
      </dsp:txBody>
      <dsp:txXfrm>
        <a:off x="0" y="41040"/>
        <a:ext cx="5695317" cy="1254937"/>
      </dsp:txXfrm>
    </dsp:sp>
    <dsp:sp modelId="{9A1DBA0A-FA88-49C9-94EF-C555756F8821}">
      <dsp:nvSpPr>
        <dsp:cNvPr id="0" name=""/>
        <dsp:cNvSpPr/>
      </dsp:nvSpPr>
      <dsp:spPr>
        <a:xfrm>
          <a:off x="0" y="1282313"/>
          <a:ext cx="5695317" cy="20348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/>
            <a:t>比如：</a:t>
          </a:r>
          <a:endParaRPr lang="zh-CN" altLang="en-US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/>
            <a:t>“</a:t>
          </a:r>
          <a:r>
            <a:rPr lang="zh-CN" altLang="en-US" sz="1800" kern="1200" dirty="0" smtClean="0"/>
            <a:t>秀才不出门，全知天下事</a:t>
          </a:r>
          <a:r>
            <a:rPr lang="en-US" altLang="zh-CN" sz="1800" kern="1200" dirty="0" smtClean="0"/>
            <a:t>”。</a:t>
          </a:r>
          <a:endParaRPr lang="zh-CN" altLang="en-US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/>
            <a:t>这一特性使得人类的知识体系不断扩大，学习的概念不再局限于学校和课本。</a:t>
          </a:r>
          <a:endParaRPr lang="zh-CN" altLang="en-US" sz="1800" kern="1200" dirty="0"/>
        </a:p>
      </dsp:txBody>
      <dsp:txXfrm>
        <a:off x="0" y="1282313"/>
        <a:ext cx="5695317" cy="20348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7ECF9-ADA9-45C7-8168-DBE929A93D30}">
      <dsp:nvSpPr>
        <dsp:cNvPr id="0" name=""/>
        <dsp:cNvSpPr/>
      </dsp:nvSpPr>
      <dsp:spPr>
        <a:xfrm>
          <a:off x="0" y="0"/>
          <a:ext cx="5695317" cy="112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tx1"/>
              </a:solidFill>
            </a:rPr>
            <a:t>重复性：</a:t>
          </a:r>
          <a:r>
            <a:rPr lang="zh-CN" altLang="en-US" sz="1800" kern="1200" dirty="0" smtClean="0">
              <a:solidFill>
                <a:schemeClr val="bg1"/>
              </a:solidFill>
            </a:rPr>
            <a:t>媒体无论硬件还是软件都可以重复使用。</a:t>
          </a:r>
          <a:endParaRPr lang="zh-CN" altLang="en-US" sz="1800" kern="1200" dirty="0">
            <a:solidFill>
              <a:schemeClr val="bg1"/>
            </a:solidFill>
          </a:endParaRPr>
        </a:p>
      </dsp:txBody>
      <dsp:txXfrm>
        <a:off x="0" y="0"/>
        <a:ext cx="5695317" cy="1123200"/>
      </dsp:txXfrm>
    </dsp:sp>
    <dsp:sp modelId="{9A1DBA0A-FA88-49C9-94EF-C555756F8821}">
      <dsp:nvSpPr>
        <dsp:cNvPr id="0" name=""/>
        <dsp:cNvSpPr/>
      </dsp:nvSpPr>
      <dsp:spPr>
        <a:xfrm>
          <a:off x="0" y="1132559"/>
          <a:ext cx="5695317" cy="26206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如果保存的好，这些媒体可以根据需要，一次次地被使用而其呈现信息的质量稳定不变。</a:t>
          </a:r>
          <a:endParaRPr lang="zh-CN" altLang="en-US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还可以生成许多复制品，在不同的地点同时使用。</a:t>
          </a:r>
          <a:endParaRPr lang="zh-CN" altLang="en-US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这一特性很好地适应了教学过程中逐渐领会、温故而知新的需要。</a:t>
          </a:r>
          <a:endParaRPr lang="zh-CN" altLang="en-US" sz="1800" kern="1200" dirty="0"/>
        </a:p>
      </dsp:txBody>
      <dsp:txXfrm>
        <a:off x="0" y="1132559"/>
        <a:ext cx="5695317" cy="26206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7ECF9-ADA9-45C7-8168-DBE929A93D30}">
      <dsp:nvSpPr>
        <dsp:cNvPr id="0" name=""/>
        <dsp:cNvSpPr/>
      </dsp:nvSpPr>
      <dsp:spPr>
        <a:xfrm>
          <a:off x="0" y="0"/>
          <a:ext cx="5695317" cy="115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tx1"/>
              </a:solidFill>
            </a:rPr>
            <a:t>组合性：</a:t>
          </a:r>
          <a:r>
            <a:rPr lang="zh-CN" altLang="en-US" sz="1800" kern="1200" dirty="0" smtClean="0">
              <a:solidFill>
                <a:schemeClr val="bg1"/>
              </a:solidFill>
            </a:rPr>
            <a:t>若干种媒体能够组合使用。</a:t>
          </a:r>
          <a:endParaRPr lang="en-US" altLang="zh-CN" sz="1800" kern="1200" dirty="0" smtClean="0">
            <a:solidFill>
              <a:schemeClr val="bg1"/>
            </a:solidFill>
          </a:endParaRPr>
        </a:p>
      </dsp:txBody>
      <dsp:txXfrm>
        <a:off x="0" y="0"/>
        <a:ext cx="5695317" cy="1152000"/>
      </dsp:txXfrm>
    </dsp:sp>
    <dsp:sp modelId="{9A1DBA0A-FA88-49C9-94EF-C555756F8821}">
      <dsp:nvSpPr>
        <dsp:cNvPr id="0" name=""/>
        <dsp:cNvSpPr/>
      </dsp:nvSpPr>
      <dsp:spPr>
        <a:xfrm>
          <a:off x="0" y="1165855"/>
          <a:ext cx="5695317" cy="17689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比如：多媒体计算机。</a:t>
          </a:r>
          <a:endParaRPr lang="zh-CN" altLang="en-US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1800" kern="1200" dirty="0"/>
        </a:p>
      </dsp:txBody>
      <dsp:txXfrm>
        <a:off x="0" y="1165855"/>
        <a:ext cx="5695317" cy="17689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7ECF9-ADA9-45C7-8168-DBE929A93D30}">
      <dsp:nvSpPr>
        <dsp:cNvPr id="0" name=""/>
        <dsp:cNvSpPr/>
      </dsp:nvSpPr>
      <dsp:spPr>
        <a:xfrm>
          <a:off x="0" y="0"/>
          <a:ext cx="5695317" cy="109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tx1"/>
              </a:solidFill>
            </a:rPr>
            <a:t>工具性：</a:t>
          </a:r>
          <a:r>
            <a:rPr lang="zh-CN" altLang="en-US" sz="1800" kern="1200" dirty="0" smtClean="0">
              <a:solidFill>
                <a:schemeClr val="bg1"/>
              </a:solidFill>
            </a:rPr>
            <a:t>媒体与人相比处于从属的地位，即使功能先  进的现代化媒体，它还是由人所创造，受人控制的。</a:t>
          </a:r>
          <a:endParaRPr lang="en-US" altLang="zh-CN" sz="1800" kern="1200" dirty="0" smtClean="0">
            <a:solidFill>
              <a:schemeClr val="bg1"/>
            </a:solidFill>
          </a:endParaRPr>
        </a:p>
      </dsp:txBody>
      <dsp:txXfrm>
        <a:off x="0" y="0"/>
        <a:ext cx="5695317" cy="1094400"/>
      </dsp:txXfrm>
    </dsp:sp>
    <dsp:sp modelId="{9A1DBA0A-FA88-49C9-94EF-C555756F8821}">
      <dsp:nvSpPr>
        <dsp:cNvPr id="0" name=""/>
        <dsp:cNvSpPr/>
      </dsp:nvSpPr>
      <dsp:spPr>
        <a:xfrm>
          <a:off x="0" y="1093039"/>
          <a:ext cx="5695317" cy="20573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即使具有某种智能的计算机辅助教学，也不能完全取代教师的作用，而只是促进了教学设计者对于人机功能合理分配的思考。</a:t>
          </a:r>
          <a:r>
            <a:rPr lang="en-US" altLang="zh-CN" sz="1800" kern="1200" dirty="0" smtClean="0">
              <a:solidFill>
                <a:schemeClr val="tx1"/>
              </a:solidFill>
            </a:rPr>
            <a:t>                                </a:t>
          </a:r>
          <a:r>
            <a:rPr lang="zh-CN" altLang="en-US" sz="1800" kern="1200" dirty="0" smtClean="0">
              <a:solidFill>
                <a:schemeClr val="tx1"/>
              </a:solidFill>
            </a:rPr>
            <a:t>                                                                     </a:t>
          </a:r>
          <a:endParaRPr lang="zh-CN" altLang="en-US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1800" kern="1200" dirty="0"/>
        </a:p>
      </dsp:txBody>
      <dsp:txXfrm>
        <a:off x="0" y="1093039"/>
        <a:ext cx="5695317" cy="20573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7ECF9-ADA9-45C7-8168-DBE929A93D30}">
      <dsp:nvSpPr>
        <dsp:cNvPr id="0" name=""/>
        <dsp:cNvSpPr/>
      </dsp:nvSpPr>
      <dsp:spPr>
        <a:xfrm>
          <a:off x="0" y="0"/>
          <a:ext cx="5695317" cy="118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tx1"/>
              </a:solidFill>
            </a:rPr>
            <a:t>能动性：</a:t>
          </a:r>
          <a:r>
            <a:rPr lang="zh-CN" altLang="en-US" sz="1800" kern="1200" dirty="0" smtClean="0">
              <a:solidFill>
                <a:schemeClr val="bg1"/>
              </a:solidFill>
            </a:rPr>
            <a:t>媒体在特定的时空条件下，可以离开人的活动独立起作用。</a:t>
          </a:r>
          <a:endParaRPr lang="en-US" altLang="zh-CN" sz="1800" kern="1200" dirty="0" smtClean="0">
            <a:solidFill>
              <a:schemeClr val="bg1"/>
            </a:solidFill>
          </a:endParaRPr>
        </a:p>
      </dsp:txBody>
      <dsp:txXfrm>
        <a:off x="0" y="0"/>
        <a:ext cx="5695317" cy="1180800"/>
      </dsp:txXfrm>
    </dsp:sp>
    <dsp:sp modelId="{9A1DBA0A-FA88-49C9-94EF-C555756F8821}">
      <dsp:nvSpPr>
        <dsp:cNvPr id="0" name=""/>
        <dsp:cNvSpPr/>
      </dsp:nvSpPr>
      <dsp:spPr>
        <a:xfrm>
          <a:off x="0" y="1184813"/>
          <a:ext cx="5695317" cy="25434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比如：优秀的电视教材或多媒体课件的确可以单独使用以代替教师上课。</a:t>
          </a:r>
          <a:endParaRPr lang="zh-CN" altLang="en-US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</a:rPr>
            <a:t>精心编制的教学媒体一般都比较符合教学设计原理，采用的是最佳教学方案，尤其是由经验丰富的教师参与设计、编制的教学媒体，教学效果也会很好。</a:t>
          </a:r>
          <a:endParaRPr lang="zh-CN" altLang="en-US" sz="1800" kern="1200" dirty="0"/>
        </a:p>
      </dsp:txBody>
      <dsp:txXfrm>
        <a:off x="0" y="1184813"/>
        <a:ext cx="5695317" cy="2543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430AA-2910-4C62-B640-783AB9E128FE}" type="datetimeFigureOut">
              <a:rPr lang="zh-CN" altLang="en-US" smtClean="0"/>
              <a:t>2016/12/2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DF9B7-75ED-4357-860D-80DF5D509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0825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CD72D-B50D-4953-AFA9-8D6F9D024474}" type="datetimeFigureOut">
              <a:rPr lang="zh-CN" altLang="en-US" smtClean="0"/>
              <a:t>2016/12/2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3771D-A690-4003-9407-5721479494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091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0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en-US" altLang="zh-CN" dirty="0" smtClean="0">
                <a:solidFill>
                  <a:schemeClr val="tx1"/>
                </a:solidFill>
              </a:rPr>
              <a:t>   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3771D-A690-4003-9407-57214794944C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0567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3771D-A690-4003-9407-57214794944C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879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3771D-A690-4003-9407-57214794944C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316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3771D-A690-4003-9407-57214794944C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2041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3771D-A690-4003-9407-57214794944C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7258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3771D-A690-4003-9407-57214794944C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246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3771D-A690-4003-9407-57214794944C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318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3771D-A690-4003-9407-57214794944C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6604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3771D-A690-4003-9407-57214794944C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5400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3771D-A690-4003-9407-57214794944C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9340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3771D-A690-4003-9407-57214794944C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11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000240" y="6522324"/>
            <a:ext cx="1146283" cy="370396"/>
          </a:xfrm>
        </p:spPr>
        <p:txBody>
          <a:bodyPr/>
          <a:lstStyle/>
          <a:p>
            <a:fld id="{FB191717-C8C6-4EC0-B2D2-E64E0C4BBB68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27840" y="6527695"/>
            <a:ext cx="76199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E626-4487-4800-98B9-7CA87D50890F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1EE7-C6E6-47A9-9723-A212D4E0B303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FE73-D1A2-4D1D-96D5-314AAB14F08D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A5E5-691F-41F0-AFB9-86A00A1F40E3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C4F8-66A4-4DAA-9170-3B782BAE0C30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8FB3-CA2C-42F6-B666-75AA2701B2D4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64BB-9F53-4D89-8B85-B5FD5F176825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E5B-7867-4AEC-8EF9-35574C8CC465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-11576" y="-11576"/>
            <a:ext cx="3611301" cy="68832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8875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anchor="ctr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E2FE-5F6C-4098-8C03-6808D1EEC1D2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0" y="28048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对角圆角矩形 8"/>
          <p:cNvSpPr/>
          <p:nvPr userDrawn="1"/>
        </p:nvSpPr>
        <p:spPr>
          <a:xfrm>
            <a:off x="7663542" y="109637"/>
            <a:ext cx="1538447" cy="413951"/>
          </a:xfrm>
          <a:prstGeom prst="round2DiagRect">
            <a:avLst/>
          </a:prstGeom>
          <a:solidFill>
            <a:srgbClr val="07B4D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对角圆角矩形 9"/>
          <p:cNvSpPr/>
          <p:nvPr userDrawn="1"/>
        </p:nvSpPr>
        <p:spPr>
          <a:xfrm>
            <a:off x="5946493" y="106536"/>
            <a:ext cx="1538447" cy="413951"/>
          </a:xfrm>
          <a:prstGeom prst="round2DiagRect">
            <a:avLst/>
          </a:prstGeom>
          <a:solidFill>
            <a:srgbClr val="67B3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对角圆角矩形 10"/>
          <p:cNvSpPr/>
          <p:nvPr userDrawn="1"/>
        </p:nvSpPr>
        <p:spPr>
          <a:xfrm>
            <a:off x="4274319" y="110343"/>
            <a:ext cx="1538447" cy="413951"/>
          </a:xfrm>
          <a:prstGeom prst="round2DiagRect">
            <a:avLst/>
          </a:prstGeom>
          <a:solidFill>
            <a:srgbClr val="F7E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对角圆角矩形 11"/>
          <p:cNvSpPr/>
          <p:nvPr userDrawn="1"/>
        </p:nvSpPr>
        <p:spPr>
          <a:xfrm>
            <a:off x="2589212" y="113214"/>
            <a:ext cx="1538447" cy="413951"/>
          </a:xfrm>
          <a:prstGeom prst="round2Diag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 userDrawn="1"/>
        </p:nvCxnSpPr>
        <p:spPr>
          <a:xfrm>
            <a:off x="1567543" y="522514"/>
            <a:ext cx="9579429" cy="0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 userDrawn="1"/>
        </p:nvSpPr>
        <p:spPr>
          <a:xfrm>
            <a:off x="2711887" y="100928"/>
            <a:ext cx="1415772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教学目标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5" name="直接连接符 14"/>
          <p:cNvCxnSpPr/>
          <p:nvPr userDrawn="1"/>
        </p:nvCxnSpPr>
        <p:spPr>
          <a:xfrm>
            <a:off x="4206240" y="130632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 userDrawn="1"/>
        </p:nvSpPr>
        <p:spPr>
          <a:xfrm>
            <a:off x="4597301" y="144473"/>
            <a:ext cx="954107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</a:p>
        </p:txBody>
      </p:sp>
      <p:sp>
        <p:nvSpPr>
          <p:cNvPr id="17" name="文本框 16"/>
          <p:cNvSpPr txBox="1"/>
          <p:nvPr userDrawn="1"/>
        </p:nvSpPr>
        <p:spPr>
          <a:xfrm>
            <a:off x="6087397" y="149071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内容要点</a:t>
            </a:r>
          </a:p>
        </p:txBody>
      </p:sp>
      <p:sp>
        <p:nvSpPr>
          <p:cNvPr id="18" name="文本框 17"/>
          <p:cNvSpPr txBox="1"/>
          <p:nvPr userDrawn="1"/>
        </p:nvSpPr>
        <p:spPr>
          <a:xfrm>
            <a:off x="7784629" y="144473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课后练习</a:t>
            </a:r>
          </a:p>
        </p:txBody>
      </p:sp>
      <p:cxnSp>
        <p:nvCxnSpPr>
          <p:cNvPr id="19" name="直接连接符 18"/>
          <p:cNvCxnSpPr/>
          <p:nvPr userDrawn="1"/>
        </p:nvCxnSpPr>
        <p:spPr>
          <a:xfrm>
            <a:off x="5873729" y="144473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 userDrawn="1"/>
        </p:nvCxnSpPr>
        <p:spPr>
          <a:xfrm>
            <a:off x="7572103" y="144472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等腰三角形 6"/>
          <p:cNvSpPr/>
          <p:nvPr userDrawn="1"/>
        </p:nvSpPr>
        <p:spPr>
          <a:xfrm flipV="1">
            <a:off x="3246375" y="519801"/>
            <a:ext cx="363600" cy="18822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1E32-80AF-48E6-9989-D319C3ABC867}" type="datetime1">
              <a:rPr lang="en-US" altLang="zh-CN" smtClean="0"/>
              <a:t>12/2/2016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C6D1-0A8A-4AEB-BC41-DC15C5D9789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4328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7515-5B98-4D2E-9DA4-42DDD79BA0DD}" type="datetime1">
              <a:rPr lang="en-US" altLang="zh-CN" smtClean="0"/>
              <a:t>12/2/2016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C6D1-0A8A-4AEB-BC41-DC15C5D9789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585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E76F-F972-492A-B6AE-C94446D09E56}" type="datetime1">
              <a:rPr lang="en-US" altLang="zh-CN" smtClean="0"/>
              <a:t>12/2/2016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C6D1-0A8A-4AEB-BC41-DC15C5D9789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212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02C2-667D-4109-B250-BDCAD02328DC}" type="datetime1">
              <a:rPr lang="en-US" altLang="zh-CN" smtClean="0"/>
              <a:t>12/2/2016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C6D1-0A8A-4AEB-BC41-DC15C5D9789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7686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B3B4F-FB68-44F8-B5E2-64D87291424B}" type="datetime1">
              <a:rPr lang="en-US" altLang="zh-CN" smtClean="0"/>
              <a:t>12/2/2016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C6D1-0A8A-4AEB-BC41-DC15C5D9789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3442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B590-A625-4177-9E3A-3B6086DFEE6F}" type="datetime1">
              <a:rPr lang="en-US" altLang="zh-CN" smtClean="0"/>
              <a:t>12/2/2016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C6D1-0A8A-4AEB-BC41-DC15C5D9789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741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B6CE-9679-41DD-86D7-9F30E31CDC37}" type="datetime1">
              <a:rPr lang="en-US" altLang="zh-CN" smtClean="0"/>
              <a:t>12/2/2016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C6D1-0A8A-4AEB-BC41-DC15C5D9789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60239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0DBA-023B-47F1-A7A5-9BC195A19D19}" type="datetime1">
              <a:rPr lang="en-US" altLang="zh-CN" smtClean="0"/>
              <a:t>12/2/2016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C6D1-0A8A-4AEB-BC41-DC15C5D9789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6240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E26D-8058-4DBD-B812-D687E7467173}" type="datetime1">
              <a:rPr lang="en-US" altLang="zh-CN" smtClean="0"/>
              <a:t>12/2/2016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C6D1-0A8A-4AEB-BC41-DC15C5D9789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1218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1498-89D7-48D6-B65E-748440662720}" type="datetime1">
              <a:rPr lang="en-US" altLang="zh-CN" smtClean="0"/>
              <a:t>12/2/2016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C6D1-0A8A-4AEB-BC41-DC15C5D9789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9449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4293-6952-461C-8650-48A9C43B5554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0" y="28048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对角圆角矩形 23"/>
          <p:cNvSpPr/>
          <p:nvPr userDrawn="1"/>
        </p:nvSpPr>
        <p:spPr>
          <a:xfrm>
            <a:off x="7663542" y="109637"/>
            <a:ext cx="1538447" cy="413951"/>
          </a:xfrm>
          <a:prstGeom prst="round2DiagRect">
            <a:avLst/>
          </a:prstGeom>
          <a:solidFill>
            <a:srgbClr val="07B4D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对角圆角矩形 24"/>
          <p:cNvSpPr/>
          <p:nvPr userDrawn="1"/>
        </p:nvSpPr>
        <p:spPr>
          <a:xfrm>
            <a:off x="5946493" y="106536"/>
            <a:ext cx="1538447" cy="413951"/>
          </a:xfrm>
          <a:prstGeom prst="round2DiagRect">
            <a:avLst/>
          </a:prstGeom>
          <a:solidFill>
            <a:srgbClr val="67B3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对角圆角矩形 25"/>
          <p:cNvSpPr/>
          <p:nvPr userDrawn="1"/>
        </p:nvSpPr>
        <p:spPr>
          <a:xfrm>
            <a:off x="4274319" y="110343"/>
            <a:ext cx="1538447" cy="413951"/>
          </a:xfrm>
          <a:prstGeom prst="round2DiagRect">
            <a:avLst/>
          </a:prstGeom>
          <a:solidFill>
            <a:srgbClr val="F7E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对角圆角矩形 26"/>
          <p:cNvSpPr/>
          <p:nvPr userDrawn="1"/>
        </p:nvSpPr>
        <p:spPr>
          <a:xfrm>
            <a:off x="2589212" y="113214"/>
            <a:ext cx="1538447" cy="413951"/>
          </a:xfrm>
          <a:prstGeom prst="round2Diag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8" name="直接连接符 27"/>
          <p:cNvCxnSpPr/>
          <p:nvPr userDrawn="1"/>
        </p:nvCxnSpPr>
        <p:spPr>
          <a:xfrm>
            <a:off x="1567543" y="522514"/>
            <a:ext cx="9579429" cy="0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 userDrawn="1"/>
        </p:nvSpPr>
        <p:spPr>
          <a:xfrm>
            <a:off x="2720596" y="135764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教学目标</a:t>
            </a:r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4206240" y="130632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 userDrawn="1"/>
        </p:nvSpPr>
        <p:spPr>
          <a:xfrm>
            <a:off x="4571174" y="74801"/>
            <a:ext cx="1107996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</a:p>
        </p:txBody>
      </p:sp>
      <p:sp>
        <p:nvSpPr>
          <p:cNvPr id="32" name="文本框 31"/>
          <p:cNvSpPr txBox="1"/>
          <p:nvPr userDrawn="1"/>
        </p:nvSpPr>
        <p:spPr>
          <a:xfrm>
            <a:off x="6087397" y="149071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内容要点</a:t>
            </a:r>
          </a:p>
        </p:txBody>
      </p:sp>
      <p:sp>
        <p:nvSpPr>
          <p:cNvPr id="33" name="文本框 32"/>
          <p:cNvSpPr txBox="1"/>
          <p:nvPr userDrawn="1"/>
        </p:nvSpPr>
        <p:spPr>
          <a:xfrm>
            <a:off x="7784629" y="144473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课后练习</a:t>
            </a:r>
          </a:p>
        </p:txBody>
      </p:sp>
      <p:cxnSp>
        <p:nvCxnSpPr>
          <p:cNvPr id="34" name="直接连接符 33"/>
          <p:cNvCxnSpPr/>
          <p:nvPr userDrawn="1"/>
        </p:nvCxnSpPr>
        <p:spPr>
          <a:xfrm>
            <a:off x="5873729" y="144473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 userDrawn="1"/>
        </p:nvCxnSpPr>
        <p:spPr>
          <a:xfrm>
            <a:off x="7572103" y="144472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等腰三角形 35"/>
          <p:cNvSpPr/>
          <p:nvPr userDrawn="1"/>
        </p:nvSpPr>
        <p:spPr>
          <a:xfrm flipV="1">
            <a:off x="4918350" y="506411"/>
            <a:ext cx="363600" cy="188223"/>
          </a:xfrm>
          <a:prstGeom prst="triangle">
            <a:avLst/>
          </a:prstGeom>
          <a:solidFill>
            <a:srgbClr val="F7E00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anchor="ctr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0E0C-5E39-438B-B279-9EFD2F07B420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0" y="28048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44" name="对角圆角矩形 43"/>
          <p:cNvSpPr/>
          <p:nvPr userDrawn="1"/>
        </p:nvSpPr>
        <p:spPr>
          <a:xfrm>
            <a:off x="7663542" y="109637"/>
            <a:ext cx="1538447" cy="413951"/>
          </a:xfrm>
          <a:prstGeom prst="round2DiagRect">
            <a:avLst/>
          </a:prstGeom>
          <a:solidFill>
            <a:srgbClr val="07B4D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对角圆角矩形 44"/>
          <p:cNvSpPr/>
          <p:nvPr userDrawn="1"/>
        </p:nvSpPr>
        <p:spPr>
          <a:xfrm>
            <a:off x="5946493" y="106536"/>
            <a:ext cx="1538447" cy="413951"/>
          </a:xfrm>
          <a:prstGeom prst="round2DiagRect">
            <a:avLst/>
          </a:prstGeom>
          <a:solidFill>
            <a:srgbClr val="67B3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对角圆角矩形 45"/>
          <p:cNvSpPr/>
          <p:nvPr userDrawn="1"/>
        </p:nvSpPr>
        <p:spPr>
          <a:xfrm>
            <a:off x="4274319" y="110343"/>
            <a:ext cx="1538447" cy="413951"/>
          </a:xfrm>
          <a:prstGeom prst="round2DiagRect">
            <a:avLst/>
          </a:prstGeom>
          <a:solidFill>
            <a:srgbClr val="F7E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对角圆角矩形 46"/>
          <p:cNvSpPr/>
          <p:nvPr userDrawn="1"/>
        </p:nvSpPr>
        <p:spPr>
          <a:xfrm>
            <a:off x="2589212" y="113214"/>
            <a:ext cx="1538447" cy="413951"/>
          </a:xfrm>
          <a:prstGeom prst="round2Diag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8" name="直接连接符 47"/>
          <p:cNvCxnSpPr/>
          <p:nvPr userDrawn="1"/>
        </p:nvCxnSpPr>
        <p:spPr>
          <a:xfrm>
            <a:off x="1567543" y="522514"/>
            <a:ext cx="9579429" cy="0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 userDrawn="1"/>
        </p:nvSpPr>
        <p:spPr>
          <a:xfrm>
            <a:off x="2720596" y="118346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教学目标</a:t>
            </a:r>
          </a:p>
        </p:txBody>
      </p:sp>
      <p:cxnSp>
        <p:nvCxnSpPr>
          <p:cNvPr id="50" name="直接连接符 49"/>
          <p:cNvCxnSpPr/>
          <p:nvPr userDrawn="1"/>
        </p:nvCxnSpPr>
        <p:spPr>
          <a:xfrm>
            <a:off x="4206240" y="130632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 userDrawn="1"/>
        </p:nvSpPr>
        <p:spPr>
          <a:xfrm>
            <a:off x="4597301" y="144473"/>
            <a:ext cx="954107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</a:p>
        </p:txBody>
      </p:sp>
      <p:sp>
        <p:nvSpPr>
          <p:cNvPr id="52" name="文本框 51"/>
          <p:cNvSpPr txBox="1"/>
          <p:nvPr userDrawn="1"/>
        </p:nvSpPr>
        <p:spPr>
          <a:xfrm>
            <a:off x="6078688" y="88108"/>
            <a:ext cx="1415772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内容要点</a:t>
            </a:r>
          </a:p>
        </p:txBody>
      </p:sp>
      <p:sp>
        <p:nvSpPr>
          <p:cNvPr id="53" name="文本框 52"/>
          <p:cNvSpPr txBox="1"/>
          <p:nvPr userDrawn="1"/>
        </p:nvSpPr>
        <p:spPr>
          <a:xfrm>
            <a:off x="7784629" y="144473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课后练习</a:t>
            </a:r>
          </a:p>
        </p:txBody>
      </p:sp>
      <p:cxnSp>
        <p:nvCxnSpPr>
          <p:cNvPr id="54" name="直接连接符 53"/>
          <p:cNvCxnSpPr/>
          <p:nvPr userDrawn="1"/>
        </p:nvCxnSpPr>
        <p:spPr>
          <a:xfrm>
            <a:off x="5873729" y="144473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 userDrawn="1"/>
        </p:nvCxnSpPr>
        <p:spPr>
          <a:xfrm>
            <a:off x="7572103" y="144472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6" name="等腰三角形 55"/>
          <p:cNvSpPr/>
          <p:nvPr userDrawn="1"/>
        </p:nvSpPr>
        <p:spPr>
          <a:xfrm flipV="1">
            <a:off x="6588742" y="506411"/>
            <a:ext cx="363600" cy="188223"/>
          </a:xfrm>
          <a:prstGeom prst="triangle">
            <a:avLst/>
          </a:prstGeom>
          <a:solidFill>
            <a:srgbClr val="67B35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anchor="ctr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992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62B0-2C01-440F-958D-8CD804C6A690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0" y="28048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对角圆角矩形 19"/>
          <p:cNvSpPr/>
          <p:nvPr userDrawn="1"/>
        </p:nvSpPr>
        <p:spPr>
          <a:xfrm>
            <a:off x="7663542" y="109637"/>
            <a:ext cx="1538447" cy="413951"/>
          </a:xfrm>
          <a:prstGeom prst="round2DiagRect">
            <a:avLst/>
          </a:prstGeom>
          <a:solidFill>
            <a:srgbClr val="07B4D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对角圆角矩形 20"/>
          <p:cNvSpPr/>
          <p:nvPr userDrawn="1"/>
        </p:nvSpPr>
        <p:spPr>
          <a:xfrm>
            <a:off x="5946493" y="106536"/>
            <a:ext cx="1538447" cy="413951"/>
          </a:xfrm>
          <a:prstGeom prst="round2DiagRect">
            <a:avLst/>
          </a:prstGeom>
          <a:solidFill>
            <a:srgbClr val="67B3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对角圆角矩形 21"/>
          <p:cNvSpPr/>
          <p:nvPr userDrawn="1"/>
        </p:nvSpPr>
        <p:spPr>
          <a:xfrm>
            <a:off x="4274319" y="110343"/>
            <a:ext cx="1538447" cy="413951"/>
          </a:xfrm>
          <a:prstGeom prst="round2DiagRect">
            <a:avLst/>
          </a:prstGeom>
          <a:solidFill>
            <a:srgbClr val="F7E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对角圆角矩形 22"/>
          <p:cNvSpPr/>
          <p:nvPr userDrawn="1"/>
        </p:nvSpPr>
        <p:spPr>
          <a:xfrm>
            <a:off x="2589212" y="113214"/>
            <a:ext cx="1538447" cy="413951"/>
          </a:xfrm>
          <a:prstGeom prst="round2Diag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 userDrawn="1"/>
        </p:nvCxnSpPr>
        <p:spPr>
          <a:xfrm>
            <a:off x="1567543" y="522514"/>
            <a:ext cx="9579429" cy="0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 userDrawn="1"/>
        </p:nvSpPr>
        <p:spPr>
          <a:xfrm>
            <a:off x="2711887" y="135764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教学目标</a:t>
            </a:r>
          </a:p>
        </p:txBody>
      </p:sp>
      <p:cxnSp>
        <p:nvCxnSpPr>
          <p:cNvPr id="26" name="直接连接符 25"/>
          <p:cNvCxnSpPr/>
          <p:nvPr userDrawn="1"/>
        </p:nvCxnSpPr>
        <p:spPr>
          <a:xfrm>
            <a:off x="4206240" y="130632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 userDrawn="1"/>
        </p:nvSpPr>
        <p:spPr>
          <a:xfrm>
            <a:off x="4597301" y="144473"/>
            <a:ext cx="954107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</a:p>
        </p:txBody>
      </p:sp>
      <p:sp>
        <p:nvSpPr>
          <p:cNvPr id="28" name="文本框 27"/>
          <p:cNvSpPr txBox="1"/>
          <p:nvPr userDrawn="1"/>
        </p:nvSpPr>
        <p:spPr>
          <a:xfrm>
            <a:off x="6087397" y="149071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内容要点</a:t>
            </a:r>
          </a:p>
        </p:txBody>
      </p:sp>
      <p:sp>
        <p:nvSpPr>
          <p:cNvPr id="29" name="文本框 28"/>
          <p:cNvSpPr txBox="1"/>
          <p:nvPr userDrawn="1"/>
        </p:nvSpPr>
        <p:spPr>
          <a:xfrm>
            <a:off x="7784629" y="100928"/>
            <a:ext cx="1415772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课后练习</a:t>
            </a:r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5873729" y="144473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 userDrawn="1"/>
        </p:nvCxnSpPr>
        <p:spPr>
          <a:xfrm>
            <a:off x="7572103" y="144472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等腰三角形 31"/>
          <p:cNvSpPr/>
          <p:nvPr userDrawn="1"/>
        </p:nvSpPr>
        <p:spPr>
          <a:xfrm flipV="1">
            <a:off x="8307538" y="506411"/>
            <a:ext cx="363600" cy="188223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anchor="ctr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248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36B0-334D-4A22-83B4-F331F93EF424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2FA1-4D71-4CF8-9240-77F039494A95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B6AF-BE2B-4C92-B098-AD79C0D0D4D3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7CC5-F770-4DAA-8ACB-0CDA9DE4D1CE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7A46F-FD3D-40C4-9F33-6C275E3A53C9}" type="datetime1">
              <a:rPr lang="en-US" altLang="zh-CN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7" r:id="rId3"/>
    <p:sldLayoutId id="2147483678" r:id="rId4"/>
    <p:sldLayoutId id="2147483679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58" r:id="rId17"/>
    <p:sldLayoutId id="2147483659" r:id="rId1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C7CC3-9E1A-4655-9508-6E02633AE15D}" type="datetime1">
              <a:rPr lang="en-US" altLang="zh-CN" smtClean="0"/>
              <a:t>12/2/2016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4C6D1-0A8A-4AEB-BC41-DC15C5D9789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10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0"/>
          <p:cNvSpPr txBox="1"/>
          <p:nvPr/>
        </p:nvSpPr>
        <p:spPr>
          <a:xfrm>
            <a:off x="1825814" y="944940"/>
            <a:ext cx="8676339" cy="1323439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8000" b="1" dirty="0" smtClean="0">
                <a:solidFill>
                  <a:schemeClr val="accent6"/>
                </a:solidFill>
                <a:latin typeface="Arial Black" panose="020B0A04020102020204" pitchFamily="34" charset="0"/>
                <a:ea typeface="时尚中黑简体" pitchFamily="2" charset="-122"/>
              </a:rPr>
              <a:t>现代教育技术应用</a:t>
            </a:r>
            <a:endParaRPr lang="zh-CN" altLang="en-US" sz="8000" b="1" dirty="0">
              <a:solidFill>
                <a:schemeClr val="accent6"/>
              </a:solidFill>
              <a:latin typeface="Arial Black" panose="020B0A04020102020204" pitchFamily="34" charset="0"/>
              <a:ea typeface="时尚中黑简体" pitchFamily="2" charset="-122"/>
            </a:endParaRPr>
          </a:p>
        </p:txBody>
      </p:sp>
      <p:grpSp>
        <p:nvGrpSpPr>
          <p:cNvPr id="6" name="Group 22"/>
          <p:cNvGrpSpPr/>
          <p:nvPr/>
        </p:nvGrpSpPr>
        <p:grpSpPr>
          <a:xfrm>
            <a:off x="8863553" y="5450851"/>
            <a:ext cx="284549" cy="285125"/>
            <a:chOff x="2495600" y="3102417"/>
            <a:chExt cx="646764" cy="648072"/>
          </a:xfrm>
        </p:grpSpPr>
        <p:grpSp>
          <p:nvGrpSpPr>
            <p:cNvPr id="7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9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ea typeface="宋体"/>
                </a:endParaRPr>
              </a:p>
            </p:txBody>
          </p:sp>
          <p:sp>
            <p:nvSpPr>
              <p:cNvPr id="10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9148101" y="5401071"/>
            <a:ext cx="336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 位：  北京师范大学             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150669" y="5928335"/>
            <a:ext cx="3334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 者：  毛荷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王翠霞             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Group 22"/>
          <p:cNvGrpSpPr/>
          <p:nvPr/>
        </p:nvGrpSpPr>
        <p:grpSpPr>
          <a:xfrm>
            <a:off x="8863552" y="5943688"/>
            <a:ext cx="284549" cy="285125"/>
            <a:chOff x="2495600" y="3102417"/>
            <a:chExt cx="646764" cy="648072"/>
          </a:xfrm>
        </p:grpSpPr>
        <p:grpSp>
          <p:nvGrpSpPr>
            <p:cNvPr id="19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21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ea typeface="宋体"/>
                </a:endParaRPr>
              </a:p>
            </p:txBody>
          </p:sp>
          <p:sp>
            <p:nvSpPr>
              <p:cNvPr id="22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0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pic>
        <p:nvPicPr>
          <p:cNvPr id="33" name="图片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106" y="5240335"/>
            <a:ext cx="1438275" cy="143827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978" y="5247355"/>
            <a:ext cx="1438275" cy="1438275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41" y="5219564"/>
            <a:ext cx="1438275" cy="1438275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382" y="4128902"/>
            <a:ext cx="1438275" cy="1438275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804" y="4128902"/>
            <a:ext cx="1438275" cy="1438275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023" y="5233773"/>
            <a:ext cx="1438275" cy="1438275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988" y="4109795"/>
            <a:ext cx="1438275" cy="1438275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239" y="4128903"/>
            <a:ext cx="1438275" cy="1438275"/>
          </a:xfrm>
          <a:prstGeom prst="rect">
            <a:avLst/>
          </a:prstGeom>
        </p:spPr>
      </p:pic>
      <p:sp>
        <p:nvSpPr>
          <p:cNvPr id="25" name="标题 1"/>
          <p:cNvSpPr txBox="1">
            <a:spLocks/>
          </p:cNvSpPr>
          <p:nvPr/>
        </p:nvSpPr>
        <p:spPr>
          <a:xfrm>
            <a:off x="2012318" y="2400783"/>
            <a:ext cx="8915399" cy="15655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 </a:t>
            </a:r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教学媒体</a:t>
            </a:r>
            <a:endParaRPr lang="en-US" altLang="zh-CN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 教学媒体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的含义、特征和分类</a:t>
            </a:r>
          </a:p>
        </p:txBody>
      </p:sp>
    </p:spTree>
    <p:extLst>
      <p:ext uri="{BB962C8B-B14F-4D97-AF65-F5344CB8AC3E}">
        <p14:creationId xmlns:p14="http://schemas.microsoft.com/office/powerpoint/2010/main" val="186545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600"/>
                            </p:stCondLst>
                            <p:childTnLst>
                              <p:par>
                                <p:cTn id="2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700"/>
                            </p:stCondLst>
                            <p:childTnLst>
                              <p:par>
                                <p:cTn id="2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800"/>
                            </p:stCondLst>
                            <p:childTnLst>
                              <p:par>
                                <p:cTn id="3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900"/>
                            </p:stCondLst>
                            <p:childTnLst>
                              <p:par>
                                <p:cTn id="4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100"/>
                            </p:stCondLst>
                            <p:childTnLst>
                              <p:par>
                                <p:cTn id="5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00"/>
                            </p:stCondLst>
                            <p:childTnLst>
                              <p:par>
                                <p:cTn id="6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300"/>
                            </p:stCondLst>
                            <p:childTnLst>
                              <p:par>
                                <p:cTn id="6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300"/>
                            </p:stCondLst>
                            <p:childTnLst>
                              <p:par>
                                <p:cTn id="8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300"/>
                            </p:stCondLst>
                            <p:childTnLst>
                              <p:par>
                                <p:cTn id="9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300"/>
                            </p:stCondLst>
                            <p:childTnLst>
                              <p:par>
                                <p:cTn id="10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300"/>
                            </p:stCondLst>
                            <p:childTnLst>
                              <p:par>
                                <p:cTn id="1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3F7E00"/>
                </a:solidFill>
              </a:rPr>
              <a:t>（一）教学媒体的含义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24000" y="258354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媒体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accent1"/>
                </a:solidFill>
              </a:rPr>
              <a:t>教学媒体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10" name="内容占位符 1"/>
          <p:cNvSpPr>
            <a:spLocks noGrp="1"/>
          </p:cNvSpPr>
          <p:nvPr>
            <p:ph idx="1"/>
          </p:nvPr>
        </p:nvSpPr>
        <p:spPr>
          <a:xfrm>
            <a:off x="3947886" y="2133600"/>
            <a:ext cx="7837714" cy="3777622"/>
          </a:xfrm>
        </p:spPr>
        <p:txBody>
          <a:bodyPr>
            <a:normAutofit/>
          </a:bodyPr>
          <a:lstStyle/>
          <a:p>
            <a:pPr indent="0">
              <a:lnSpc>
                <a:spcPct val="150000"/>
              </a:lnSpc>
              <a:buNone/>
            </a:pPr>
            <a:endParaRPr lang="en-US" altLang="zh-CN" dirty="0" smtClean="0"/>
          </a:p>
          <a:p>
            <a:pPr indent="0">
              <a:lnSpc>
                <a:spcPct val="150000"/>
              </a:lnSpc>
              <a:buNone/>
            </a:pPr>
            <a:r>
              <a:rPr lang="en-US" altLang="zh-CN" dirty="0" smtClean="0"/>
              <a:t>                                                                          </a:t>
            </a:r>
          </a:p>
          <a:p>
            <a:pPr indent="0">
              <a:lnSpc>
                <a:spcPct val="150000"/>
              </a:lnSpc>
              <a:buNone/>
            </a:pPr>
            <a:endParaRPr lang="en-US" altLang="zh-CN" dirty="0"/>
          </a:p>
          <a:p>
            <a:pPr indent="0">
              <a:lnSpc>
                <a:spcPct val="150000"/>
              </a:lnSpc>
              <a:buNone/>
            </a:pPr>
            <a:r>
              <a:rPr lang="en-US" altLang="zh-CN" dirty="0" smtClean="0"/>
              <a:t>                                                                         </a:t>
            </a:r>
            <a:r>
              <a:rPr lang="en-US" altLang="zh-CN" b="1" dirty="0" smtClean="0"/>
              <a:t>…</a:t>
            </a:r>
            <a:endParaRPr lang="zh-CN" altLang="en-US" b="1" dirty="0"/>
          </a:p>
        </p:txBody>
      </p:sp>
      <p:sp>
        <p:nvSpPr>
          <p:cNvPr id="12" name="右箭头 11"/>
          <p:cNvSpPr/>
          <p:nvPr/>
        </p:nvSpPr>
        <p:spPr>
          <a:xfrm>
            <a:off x="3505199" y="338438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4007224" y="2389732"/>
            <a:ext cx="2272552" cy="37690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030754" y="2318924"/>
            <a:ext cx="2357707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比如：电视媒体</a:t>
            </a:r>
            <a:endParaRPr lang="en-US" altLang="zh-CN" dirty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1936</a:t>
            </a:r>
            <a:r>
              <a:rPr lang="zh-CN" altLang="en-US" dirty="0"/>
              <a:t>年，</a:t>
            </a:r>
            <a:r>
              <a:rPr lang="zh-CN" altLang="en-US" dirty="0" smtClean="0"/>
              <a:t>美国广播公司开始</a:t>
            </a:r>
            <a:r>
              <a:rPr lang="zh-CN" altLang="en-US" dirty="0"/>
              <a:t>播出电视节目，首先用于娱乐与商业广告，然后有工业的闭路电视应用，几十年后电视才被普遍引进教育</a:t>
            </a:r>
            <a:r>
              <a:rPr lang="zh-CN" altLang="en-US" dirty="0" smtClean="0"/>
              <a:t>领域。</a:t>
            </a:r>
            <a:endParaRPr lang="zh-CN" altLang="en-US" dirty="0"/>
          </a:p>
        </p:txBody>
      </p:sp>
      <p:sp>
        <p:nvSpPr>
          <p:cNvPr id="13" name="圆角矩形 12"/>
          <p:cNvSpPr/>
          <p:nvPr/>
        </p:nvSpPr>
        <p:spPr>
          <a:xfrm>
            <a:off x="6445614" y="2407662"/>
            <a:ext cx="2272552" cy="37690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539744" y="2337695"/>
            <a:ext cx="215152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比如：手机媒体</a:t>
            </a:r>
            <a:endParaRPr lang="en-US" altLang="zh-CN" dirty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1973</a:t>
            </a:r>
            <a:r>
              <a:rPr lang="zh-CN" altLang="en-US" dirty="0"/>
              <a:t>年诞生的手机媒体主要用于移动通信，几十年后，才逐渐有相关研究，用于教育。</a:t>
            </a:r>
          </a:p>
        </p:txBody>
      </p:sp>
      <p:sp>
        <p:nvSpPr>
          <p:cNvPr id="15" name="圆角矩形 14"/>
          <p:cNvSpPr/>
          <p:nvPr/>
        </p:nvSpPr>
        <p:spPr>
          <a:xfrm>
            <a:off x="9637036" y="2425592"/>
            <a:ext cx="2272552" cy="37690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9724441" y="2980341"/>
            <a:ext cx="2117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50000"/>
              </a:lnSpc>
              <a:buNone/>
            </a:pPr>
            <a:r>
              <a:rPr lang="zh-CN" altLang="en-US" dirty="0"/>
              <a:t>由此可见，一般的媒体</a:t>
            </a:r>
            <a:r>
              <a:rPr lang="zh-CN" altLang="en-US" dirty="0" smtClean="0"/>
              <a:t>不</a:t>
            </a:r>
            <a:r>
              <a:rPr lang="en-US" altLang="zh-CN" dirty="0" smtClean="0"/>
              <a:t> </a:t>
            </a:r>
            <a:r>
              <a:rPr lang="zh-CN" altLang="en-US" dirty="0" smtClean="0"/>
              <a:t>一定都是教学媒体，但都可以发展成为教学媒体。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0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3F7E00"/>
                </a:solidFill>
              </a:rPr>
              <a:t>（一）教学媒体的含义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24000" y="258354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媒体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accent1"/>
                </a:solidFill>
              </a:rPr>
              <a:t>教学媒体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10" name="内容占位符 1"/>
          <p:cNvSpPr>
            <a:spLocks noGrp="1"/>
          </p:cNvSpPr>
          <p:nvPr>
            <p:ph idx="1"/>
          </p:nvPr>
        </p:nvSpPr>
        <p:spPr>
          <a:xfrm>
            <a:off x="3947886" y="2133600"/>
            <a:ext cx="7837714" cy="1044148"/>
          </a:xfrm>
        </p:spPr>
        <p:txBody>
          <a:bodyPr>
            <a:normAutofit lnSpcReduction="10000"/>
          </a:bodyPr>
          <a:lstStyle/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zh-CN" altLang="en-US" dirty="0" smtClean="0"/>
              <a:t>一般的媒体发展成为教学媒体应具备的基本要素 </a:t>
            </a:r>
            <a:r>
              <a:rPr lang="zh-CN" altLang="en-US" sz="4400" b="1" i="1" dirty="0" smtClean="0">
                <a:solidFill>
                  <a:srgbClr val="FF0000"/>
                </a:solidFill>
              </a:rPr>
              <a:t>？</a:t>
            </a:r>
            <a:endParaRPr lang="en-US" altLang="zh-CN" b="1" i="1" dirty="0" smtClean="0">
              <a:solidFill>
                <a:srgbClr val="FF0000"/>
              </a:solidFill>
            </a:endParaRPr>
          </a:p>
          <a:p>
            <a:pPr indent="0">
              <a:lnSpc>
                <a:spcPct val="150000"/>
              </a:lnSpc>
              <a:buNone/>
            </a:pPr>
            <a:endParaRPr lang="en-US" altLang="zh-CN" dirty="0" smtClean="0"/>
          </a:p>
          <a:p>
            <a:pPr indent="0">
              <a:lnSpc>
                <a:spcPct val="150000"/>
              </a:lnSpc>
              <a:buNone/>
            </a:pPr>
            <a:endParaRPr lang="en-US" altLang="zh-CN" dirty="0"/>
          </a:p>
          <a:p>
            <a:pPr indent="0">
              <a:lnSpc>
                <a:spcPct val="150000"/>
              </a:lnSpc>
              <a:buNone/>
            </a:pP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3505199" y="338438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下箭头 7"/>
          <p:cNvSpPr/>
          <p:nvPr/>
        </p:nvSpPr>
        <p:spPr>
          <a:xfrm rot="2400000">
            <a:off x="6863353" y="3299032"/>
            <a:ext cx="224565" cy="1373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下箭头 8"/>
          <p:cNvSpPr/>
          <p:nvPr/>
        </p:nvSpPr>
        <p:spPr>
          <a:xfrm rot="-2400000">
            <a:off x="7864477" y="3274317"/>
            <a:ext cx="215930" cy="14025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290967" y="4695155"/>
            <a:ext cx="1967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①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媒体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用于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储存             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与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传递以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教学     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为目的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的信息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97655" y="4709443"/>
            <a:ext cx="1532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②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媒体用于   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教学活动  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过程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12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对角圆角矩形 18"/>
          <p:cNvSpPr/>
          <p:nvPr/>
        </p:nvSpPr>
        <p:spPr>
          <a:xfrm>
            <a:off x="7663542" y="109637"/>
            <a:ext cx="1538447" cy="413951"/>
          </a:xfrm>
          <a:prstGeom prst="round2DiagRect">
            <a:avLst/>
          </a:prstGeom>
          <a:solidFill>
            <a:srgbClr val="07B4D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对角圆角矩形 17"/>
          <p:cNvSpPr/>
          <p:nvPr/>
        </p:nvSpPr>
        <p:spPr>
          <a:xfrm>
            <a:off x="5946493" y="106536"/>
            <a:ext cx="1538447" cy="413951"/>
          </a:xfrm>
          <a:prstGeom prst="round2DiagRect">
            <a:avLst/>
          </a:prstGeom>
          <a:solidFill>
            <a:srgbClr val="67B3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对角圆角矩形 16"/>
          <p:cNvSpPr/>
          <p:nvPr/>
        </p:nvSpPr>
        <p:spPr>
          <a:xfrm>
            <a:off x="4274319" y="110343"/>
            <a:ext cx="1538447" cy="413951"/>
          </a:xfrm>
          <a:prstGeom prst="round2DiagRect">
            <a:avLst/>
          </a:prstGeom>
          <a:solidFill>
            <a:srgbClr val="F7E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对角圆角矩形 15"/>
          <p:cNvSpPr/>
          <p:nvPr/>
        </p:nvSpPr>
        <p:spPr>
          <a:xfrm>
            <a:off x="2589212" y="113214"/>
            <a:ext cx="1538447" cy="413951"/>
          </a:xfrm>
          <a:prstGeom prst="round2Diag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1567543" y="522514"/>
            <a:ext cx="9579429" cy="0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720596" y="118346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教学目标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206240" y="130632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597301" y="144473"/>
            <a:ext cx="954107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78688" y="88108"/>
            <a:ext cx="1415772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内容要点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784629" y="144473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课后练习</a:t>
            </a:r>
          </a:p>
        </p:txBody>
      </p:sp>
      <p:cxnSp>
        <p:nvCxnSpPr>
          <p:cNvPr id="21" name="直接连接符 20"/>
          <p:cNvCxnSpPr/>
          <p:nvPr/>
        </p:nvCxnSpPr>
        <p:spPr>
          <a:xfrm>
            <a:off x="5873729" y="144473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572103" y="144472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3172717" y="1551265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126957" y="1735931"/>
            <a:ext cx="0" cy="3386138"/>
          </a:xfrm>
          <a:prstGeom prst="line">
            <a:avLst/>
          </a:prstGeom>
          <a:ln>
            <a:solidFill>
              <a:srgbClr val="67B35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7191376" y="2123914"/>
            <a:ext cx="3295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教学媒体的含义</a:t>
            </a:r>
            <a:endParaRPr lang="zh-HK" altLang="en-US" sz="2800" b="1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191377" y="3158266"/>
            <a:ext cx="3295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 smtClean="0">
                <a:solidFill>
                  <a:srgbClr val="67B3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教学媒体的特征</a:t>
            </a:r>
            <a:endParaRPr lang="zh-HK" altLang="en-US" sz="2800" b="1" spc="300" dirty="0">
              <a:solidFill>
                <a:srgbClr val="67B3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191377" y="4116418"/>
            <a:ext cx="3295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教学媒体的分类</a:t>
            </a:r>
            <a:endParaRPr lang="zh-HK" altLang="en-US" sz="2800" b="1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2759870" y="2197034"/>
            <a:ext cx="1947861" cy="1940713"/>
            <a:chOff x="1709739" y="2636838"/>
            <a:chExt cx="1590160" cy="1584325"/>
          </a:xfrm>
          <a:solidFill>
            <a:srgbClr val="E74E3E"/>
          </a:solidFill>
          <a:effectLst/>
        </p:grpSpPr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1709739" y="2636838"/>
              <a:ext cx="1468102" cy="1467130"/>
            </a:xfrm>
            <a:custGeom>
              <a:avLst/>
              <a:gdLst>
                <a:gd name="T0" fmla="*/ 691 w 1276"/>
                <a:gd name="T1" fmla="*/ 1168 h 1274"/>
                <a:gd name="T2" fmla="*/ 662 w 1276"/>
                <a:gd name="T3" fmla="*/ 1267 h 1274"/>
                <a:gd name="T4" fmla="*/ 654 w 1276"/>
                <a:gd name="T5" fmla="*/ 1273 h 1274"/>
                <a:gd name="T6" fmla="*/ 643 w 1276"/>
                <a:gd name="T7" fmla="*/ 1274 h 1274"/>
                <a:gd name="T8" fmla="*/ 172 w 1276"/>
                <a:gd name="T9" fmla="*/ 1274 h 1274"/>
                <a:gd name="T10" fmla="*/ 81 w 1276"/>
                <a:gd name="T11" fmla="*/ 1253 h 1274"/>
                <a:gd name="T12" fmla="*/ 1 w 1276"/>
                <a:gd name="T13" fmla="*/ 1113 h 1274"/>
                <a:gd name="T14" fmla="*/ 0 w 1276"/>
                <a:gd name="T15" fmla="*/ 892 h 1274"/>
                <a:gd name="T16" fmla="*/ 0 w 1276"/>
                <a:gd name="T17" fmla="*/ 170 h 1274"/>
                <a:gd name="T18" fmla="*/ 170 w 1276"/>
                <a:gd name="T19" fmla="*/ 0 h 1274"/>
                <a:gd name="T20" fmla="*/ 1110 w 1276"/>
                <a:gd name="T21" fmla="*/ 0 h 1274"/>
                <a:gd name="T22" fmla="*/ 1273 w 1276"/>
                <a:gd name="T23" fmla="*/ 131 h 1274"/>
                <a:gd name="T24" fmla="*/ 1276 w 1276"/>
                <a:gd name="T25" fmla="*/ 168 h 1274"/>
                <a:gd name="T26" fmla="*/ 1276 w 1276"/>
                <a:gd name="T27" fmla="*/ 629 h 1274"/>
                <a:gd name="T28" fmla="*/ 1275 w 1276"/>
                <a:gd name="T29" fmla="*/ 645 h 1274"/>
                <a:gd name="T30" fmla="*/ 1171 w 1276"/>
                <a:gd name="T31" fmla="*/ 659 h 1274"/>
                <a:gd name="T32" fmla="*/ 1171 w 1276"/>
                <a:gd name="T33" fmla="*/ 214 h 1274"/>
                <a:gd name="T34" fmla="*/ 106 w 1276"/>
                <a:gd name="T35" fmla="*/ 214 h 1274"/>
                <a:gd name="T36" fmla="*/ 106 w 1276"/>
                <a:gd name="T37" fmla="*/ 230 h 1274"/>
                <a:gd name="T38" fmla="*/ 105 w 1276"/>
                <a:gd name="T39" fmla="*/ 1102 h 1274"/>
                <a:gd name="T40" fmla="*/ 171 w 1276"/>
                <a:gd name="T41" fmla="*/ 1168 h 1274"/>
                <a:gd name="T42" fmla="*/ 671 w 1276"/>
                <a:gd name="T43" fmla="*/ 1168 h 1274"/>
                <a:gd name="T44" fmla="*/ 691 w 1276"/>
                <a:gd name="T45" fmla="*/ 1168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76" h="1274">
                  <a:moveTo>
                    <a:pt x="691" y="1168"/>
                  </a:moveTo>
                  <a:cubicBezTo>
                    <a:pt x="681" y="1203"/>
                    <a:pt x="672" y="1235"/>
                    <a:pt x="662" y="1267"/>
                  </a:cubicBezTo>
                  <a:cubicBezTo>
                    <a:pt x="661" y="1270"/>
                    <a:pt x="657" y="1272"/>
                    <a:pt x="654" y="1273"/>
                  </a:cubicBezTo>
                  <a:cubicBezTo>
                    <a:pt x="651" y="1274"/>
                    <a:pt x="647" y="1274"/>
                    <a:pt x="643" y="1274"/>
                  </a:cubicBezTo>
                  <a:cubicBezTo>
                    <a:pt x="486" y="1274"/>
                    <a:pt x="329" y="1273"/>
                    <a:pt x="172" y="1274"/>
                  </a:cubicBezTo>
                  <a:cubicBezTo>
                    <a:pt x="140" y="1274"/>
                    <a:pt x="109" y="1269"/>
                    <a:pt x="81" y="1253"/>
                  </a:cubicBezTo>
                  <a:cubicBezTo>
                    <a:pt x="29" y="1221"/>
                    <a:pt x="1" y="1174"/>
                    <a:pt x="1" y="1113"/>
                  </a:cubicBezTo>
                  <a:cubicBezTo>
                    <a:pt x="0" y="1039"/>
                    <a:pt x="0" y="966"/>
                    <a:pt x="0" y="892"/>
                  </a:cubicBezTo>
                  <a:cubicBezTo>
                    <a:pt x="0" y="651"/>
                    <a:pt x="0" y="411"/>
                    <a:pt x="0" y="170"/>
                  </a:cubicBezTo>
                  <a:cubicBezTo>
                    <a:pt x="0" y="68"/>
                    <a:pt x="68" y="0"/>
                    <a:pt x="170" y="0"/>
                  </a:cubicBezTo>
                  <a:cubicBezTo>
                    <a:pt x="483" y="0"/>
                    <a:pt x="797" y="0"/>
                    <a:pt x="1110" y="0"/>
                  </a:cubicBezTo>
                  <a:cubicBezTo>
                    <a:pt x="1194" y="0"/>
                    <a:pt x="1258" y="51"/>
                    <a:pt x="1273" y="131"/>
                  </a:cubicBezTo>
                  <a:cubicBezTo>
                    <a:pt x="1276" y="143"/>
                    <a:pt x="1276" y="156"/>
                    <a:pt x="1276" y="168"/>
                  </a:cubicBezTo>
                  <a:cubicBezTo>
                    <a:pt x="1276" y="322"/>
                    <a:pt x="1276" y="475"/>
                    <a:pt x="1276" y="629"/>
                  </a:cubicBezTo>
                  <a:cubicBezTo>
                    <a:pt x="1276" y="634"/>
                    <a:pt x="1276" y="638"/>
                    <a:pt x="1275" y="645"/>
                  </a:cubicBezTo>
                  <a:cubicBezTo>
                    <a:pt x="1239" y="640"/>
                    <a:pt x="1205" y="643"/>
                    <a:pt x="1171" y="659"/>
                  </a:cubicBezTo>
                  <a:cubicBezTo>
                    <a:pt x="1171" y="509"/>
                    <a:pt x="1171" y="362"/>
                    <a:pt x="1171" y="214"/>
                  </a:cubicBezTo>
                  <a:cubicBezTo>
                    <a:pt x="816" y="214"/>
                    <a:pt x="462" y="214"/>
                    <a:pt x="106" y="214"/>
                  </a:cubicBezTo>
                  <a:cubicBezTo>
                    <a:pt x="106" y="219"/>
                    <a:pt x="106" y="224"/>
                    <a:pt x="106" y="230"/>
                  </a:cubicBezTo>
                  <a:cubicBezTo>
                    <a:pt x="106" y="521"/>
                    <a:pt x="106" y="812"/>
                    <a:pt x="105" y="1102"/>
                  </a:cubicBezTo>
                  <a:cubicBezTo>
                    <a:pt x="105" y="1141"/>
                    <a:pt x="125" y="1169"/>
                    <a:pt x="171" y="1168"/>
                  </a:cubicBezTo>
                  <a:cubicBezTo>
                    <a:pt x="338" y="1167"/>
                    <a:pt x="504" y="1168"/>
                    <a:pt x="671" y="1168"/>
                  </a:cubicBezTo>
                  <a:cubicBezTo>
                    <a:pt x="677" y="1168"/>
                    <a:pt x="683" y="1168"/>
                    <a:pt x="691" y="1168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2" name="Freeform 7"/>
            <p:cNvSpPr>
              <a:spLocks noEditPoints="1"/>
            </p:cNvSpPr>
            <p:nvPr/>
          </p:nvSpPr>
          <p:spPr bwMode="auto">
            <a:xfrm>
              <a:off x="2571440" y="3653665"/>
              <a:ext cx="569443" cy="567498"/>
            </a:xfrm>
            <a:custGeom>
              <a:avLst/>
              <a:gdLst>
                <a:gd name="T0" fmla="*/ 328 w 495"/>
                <a:gd name="T1" fmla="*/ 1 h 493"/>
                <a:gd name="T2" fmla="*/ 495 w 495"/>
                <a:gd name="T3" fmla="*/ 167 h 493"/>
                <a:gd name="T4" fmla="*/ 427 w 495"/>
                <a:gd name="T5" fmla="*/ 236 h 493"/>
                <a:gd name="T6" fmla="*/ 240 w 495"/>
                <a:gd name="T7" fmla="*/ 421 h 493"/>
                <a:gd name="T8" fmla="*/ 216 w 495"/>
                <a:gd name="T9" fmla="*/ 436 h 493"/>
                <a:gd name="T10" fmla="*/ 40 w 495"/>
                <a:gd name="T11" fmla="*/ 488 h 493"/>
                <a:gd name="T12" fmla="*/ 9 w 495"/>
                <a:gd name="T13" fmla="*/ 484 h 493"/>
                <a:gd name="T14" fmla="*/ 6 w 495"/>
                <a:gd name="T15" fmla="*/ 454 h 493"/>
                <a:gd name="T16" fmla="*/ 58 w 495"/>
                <a:gd name="T17" fmla="*/ 276 h 493"/>
                <a:gd name="T18" fmla="*/ 67 w 495"/>
                <a:gd name="T19" fmla="*/ 259 h 493"/>
                <a:gd name="T20" fmla="*/ 327 w 495"/>
                <a:gd name="T21" fmla="*/ 1 h 493"/>
                <a:gd name="T22" fmla="*/ 328 w 495"/>
                <a:gd name="T23" fmla="*/ 1 h 493"/>
                <a:gd name="T24" fmla="*/ 102 w 495"/>
                <a:gd name="T25" fmla="*/ 292 h 493"/>
                <a:gd name="T26" fmla="*/ 72 w 495"/>
                <a:gd name="T27" fmla="*/ 396 h 493"/>
                <a:gd name="T28" fmla="*/ 74 w 495"/>
                <a:gd name="T29" fmla="*/ 405 h 493"/>
                <a:gd name="T30" fmla="*/ 113 w 495"/>
                <a:gd name="T31" fmla="*/ 418 h 493"/>
                <a:gd name="T32" fmla="*/ 148 w 495"/>
                <a:gd name="T33" fmla="*/ 408 h 493"/>
                <a:gd name="T34" fmla="*/ 200 w 495"/>
                <a:gd name="T35" fmla="*/ 393 h 493"/>
                <a:gd name="T36" fmla="*/ 185 w 495"/>
                <a:gd name="T37" fmla="*/ 316 h 493"/>
                <a:gd name="T38" fmla="*/ 178 w 495"/>
                <a:gd name="T39" fmla="*/ 308 h 493"/>
                <a:gd name="T40" fmla="*/ 102 w 495"/>
                <a:gd name="T41" fmla="*/ 2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5" h="493">
                  <a:moveTo>
                    <a:pt x="328" y="1"/>
                  </a:moveTo>
                  <a:cubicBezTo>
                    <a:pt x="384" y="56"/>
                    <a:pt x="439" y="112"/>
                    <a:pt x="495" y="167"/>
                  </a:cubicBezTo>
                  <a:cubicBezTo>
                    <a:pt x="473" y="190"/>
                    <a:pt x="450" y="213"/>
                    <a:pt x="427" y="236"/>
                  </a:cubicBezTo>
                  <a:cubicBezTo>
                    <a:pt x="365" y="298"/>
                    <a:pt x="303" y="360"/>
                    <a:pt x="240" y="421"/>
                  </a:cubicBezTo>
                  <a:cubicBezTo>
                    <a:pt x="233" y="428"/>
                    <a:pt x="225" y="433"/>
                    <a:pt x="216" y="436"/>
                  </a:cubicBezTo>
                  <a:cubicBezTo>
                    <a:pt x="157" y="454"/>
                    <a:pt x="98" y="471"/>
                    <a:pt x="40" y="488"/>
                  </a:cubicBezTo>
                  <a:cubicBezTo>
                    <a:pt x="28" y="492"/>
                    <a:pt x="18" y="493"/>
                    <a:pt x="9" y="484"/>
                  </a:cubicBezTo>
                  <a:cubicBezTo>
                    <a:pt x="0" y="475"/>
                    <a:pt x="3" y="464"/>
                    <a:pt x="6" y="454"/>
                  </a:cubicBezTo>
                  <a:cubicBezTo>
                    <a:pt x="23" y="395"/>
                    <a:pt x="40" y="335"/>
                    <a:pt x="58" y="276"/>
                  </a:cubicBezTo>
                  <a:cubicBezTo>
                    <a:pt x="60" y="270"/>
                    <a:pt x="63" y="264"/>
                    <a:pt x="67" y="259"/>
                  </a:cubicBezTo>
                  <a:cubicBezTo>
                    <a:pt x="154" y="173"/>
                    <a:pt x="240" y="87"/>
                    <a:pt x="327" y="1"/>
                  </a:cubicBezTo>
                  <a:cubicBezTo>
                    <a:pt x="328" y="1"/>
                    <a:pt x="329" y="0"/>
                    <a:pt x="328" y="1"/>
                  </a:cubicBezTo>
                  <a:close/>
                  <a:moveTo>
                    <a:pt x="102" y="292"/>
                  </a:moveTo>
                  <a:cubicBezTo>
                    <a:pt x="91" y="327"/>
                    <a:pt x="81" y="362"/>
                    <a:pt x="72" y="396"/>
                  </a:cubicBezTo>
                  <a:cubicBezTo>
                    <a:pt x="71" y="399"/>
                    <a:pt x="72" y="403"/>
                    <a:pt x="74" y="405"/>
                  </a:cubicBezTo>
                  <a:cubicBezTo>
                    <a:pt x="87" y="423"/>
                    <a:pt x="92" y="425"/>
                    <a:pt x="113" y="418"/>
                  </a:cubicBezTo>
                  <a:cubicBezTo>
                    <a:pt x="125" y="415"/>
                    <a:pt x="136" y="411"/>
                    <a:pt x="148" y="408"/>
                  </a:cubicBezTo>
                  <a:cubicBezTo>
                    <a:pt x="165" y="403"/>
                    <a:pt x="182" y="398"/>
                    <a:pt x="200" y="393"/>
                  </a:cubicBezTo>
                  <a:cubicBezTo>
                    <a:pt x="195" y="365"/>
                    <a:pt x="190" y="341"/>
                    <a:pt x="185" y="316"/>
                  </a:cubicBezTo>
                  <a:cubicBezTo>
                    <a:pt x="185" y="313"/>
                    <a:pt x="181" y="309"/>
                    <a:pt x="178" y="308"/>
                  </a:cubicBezTo>
                  <a:cubicBezTo>
                    <a:pt x="153" y="302"/>
                    <a:pt x="128" y="297"/>
                    <a:pt x="102" y="292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3" name="Freeform 8"/>
            <p:cNvSpPr>
              <a:spLocks/>
            </p:cNvSpPr>
            <p:nvPr/>
          </p:nvSpPr>
          <p:spPr bwMode="auto">
            <a:xfrm>
              <a:off x="2262162" y="3371619"/>
              <a:ext cx="608346" cy="119627"/>
            </a:xfrm>
            <a:custGeom>
              <a:avLst/>
              <a:gdLst>
                <a:gd name="T0" fmla="*/ 0 w 529"/>
                <a:gd name="T1" fmla="*/ 104 h 104"/>
                <a:gd name="T2" fmla="*/ 0 w 529"/>
                <a:gd name="T3" fmla="*/ 0 h 104"/>
                <a:gd name="T4" fmla="*/ 529 w 529"/>
                <a:gd name="T5" fmla="*/ 0 h 104"/>
                <a:gd name="T6" fmla="*/ 529 w 529"/>
                <a:gd name="T7" fmla="*/ 104 h 104"/>
                <a:gd name="T8" fmla="*/ 0 w 529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" h="104">
                  <a:moveTo>
                    <a:pt x="0" y="104"/>
                  </a:moveTo>
                  <a:cubicBezTo>
                    <a:pt x="0" y="69"/>
                    <a:pt x="0" y="35"/>
                    <a:pt x="0" y="0"/>
                  </a:cubicBezTo>
                  <a:cubicBezTo>
                    <a:pt x="177" y="0"/>
                    <a:pt x="352" y="0"/>
                    <a:pt x="529" y="0"/>
                  </a:cubicBezTo>
                  <a:cubicBezTo>
                    <a:pt x="529" y="35"/>
                    <a:pt x="529" y="69"/>
                    <a:pt x="529" y="104"/>
                  </a:cubicBezTo>
                  <a:cubicBezTo>
                    <a:pt x="353" y="104"/>
                    <a:pt x="177" y="104"/>
                    <a:pt x="0" y="104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4" name="Freeform 9"/>
            <p:cNvSpPr>
              <a:spLocks/>
            </p:cNvSpPr>
            <p:nvPr/>
          </p:nvSpPr>
          <p:spPr bwMode="auto">
            <a:xfrm>
              <a:off x="2263134" y="3127502"/>
              <a:ext cx="607373" cy="119627"/>
            </a:xfrm>
            <a:custGeom>
              <a:avLst/>
              <a:gdLst>
                <a:gd name="T0" fmla="*/ 528 w 528"/>
                <a:gd name="T1" fmla="*/ 0 h 104"/>
                <a:gd name="T2" fmla="*/ 528 w 528"/>
                <a:gd name="T3" fmla="*/ 104 h 104"/>
                <a:gd name="T4" fmla="*/ 0 w 528"/>
                <a:gd name="T5" fmla="*/ 104 h 104"/>
                <a:gd name="T6" fmla="*/ 0 w 528"/>
                <a:gd name="T7" fmla="*/ 0 h 104"/>
                <a:gd name="T8" fmla="*/ 528 w 528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104">
                  <a:moveTo>
                    <a:pt x="528" y="0"/>
                  </a:moveTo>
                  <a:cubicBezTo>
                    <a:pt x="528" y="35"/>
                    <a:pt x="528" y="69"/>
                    <a:pt x="528" y="104"/>
                  </a:cubicBezTo>
                  <a:cubicBezTo>
                    <a:pt x="352" y="104"/>
                    <a:pt x="177" y="104"/>
                    <a:pt x="0" y="104"/>
                  </a:cubicBezTo>
                  <a:cubicBezTo>
                    <a:pt x="0" y="70"/>
                    <a:pt x="0" y="36"/>
                    <a:pt x="0" y="0"/>
                  </a:cubicBezTo>
                  <a:cubicBezTo>
                    <a:pt x="176" y="0"/>
                    <a:pt x="352" y="0"/>
                    <a:pt x="528" y="0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5" name="Freeform 10"/>
            <p:cNvSpPr>
              <a:spLocks/>
            </p:cNvSpPr>
            <p:nvPr/>
          </p:nvSpPr>
          <p:spPr bwMode="auto">
            <a:xfrm>
              <a:off x="2263134" y="3615735"/>
              <a:ext cx="549991" cy="120599"/>
            </a:xfrm>
            <a:custGeom>
              <a:avLst/>
              <a:gdLst>
                <a:gd name="T0" fmla="*/ 0 w 478"/>
                <a:gd name="T1" fmla="*/ 0 h 105"/>
                <a:gd name="T2" fmla="*/ 478 w 478"/>
                <a:gd name="T3" fmla="*/ 0 h 105"/>
                <a:gd name="T4" fmla="*/ 472 w 478"/>
                <a:gd name="T5" fmla="*/ 8 h 105"/>
                <a:gd name="T6" fmla="*/ 383 w 478"/>
                <a:gd name="T7" fmla="*/ 97 h 105"/>
                <a:gd name="T8" fmla="*/ 366 w 478"/>
                <a:gd name="T9" fmla="*/ 104 h 105"/>
                <a:gd name="T10" fmla="*/ 8 w 478"/>
                <a:gd name="T11" fmla="*/ 105 h 105"/>
                <a:gd name="T12" fmla="*/ 0 w 478"/>
                <a:gd name="T13" fmla="*/ 104 h 105"/>
                <a:gd name="T14" fmla="*/ 0 w 478"/>
                <a:gd name="T1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8" h="105">
                  <a:moveTo>
                    <a:pt x="0" y="0"/>
                  </a:moveTo>
                  <a:cubicBezTo>
                    <a:pt x="159" y="0"/>
                    <a:pt x="318" y="0"/>
                    <a:pt x="478" y="0"/>
                  </a:cubicBezTo>
                  <a:cubicBezTo>
                    <a:pt x="476" y="3"/>
                    <a:pt x="474" y="6"/>
                    <a:pt x="472" y="8"/>
                  </a:cubicBezTo>
                  <a:cubicBezTo>
                    <a:pt x="443" y="38"/>
                    <a:pt x="413" y="68"/>
                    <a:pt x="383" y="97"/>
                  </a:cubicBezTo>
                  <a:cubicBezTo>
                    <a:pt x="379" y="101"/>
                    <a:pt x="372" y="104"/>
                    <a:pt x="366" y="104"/>
                  </a:cubicBezTo>
                  <a:cubicBezTo>
                    <a:pt x="247" y="105"/>
                    <a:pt x="127" y="105"/>
                    <a:pt x="8" y="105"/>
                  </a:cubicBezTo>
                  <a:cubicBezTo>
                    <a:pt x="6" y="105"/>
                    <a:pt x="3" y="104"/>
                    <a:pt x="0" y="104"/>
                  </a:cubicBezTo>
                  <a:cubicBezTo>
                    <a:pt x="0" y="69"/>
                    <a:pt x="0" y="35"/>
                    <a:pt x="0" y="0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6" name="Freeform 11"/>
            <p:cNvSpPr>
              <a:spLocks/>
            </p:cNvSpPr>
            <p:nvPr/>
          </p:nvSpPr>
          <p:spPr bwMode="auto">
            <a:xfrm>
              <a:off x="3016880" y="3492218"/>
              <a:ext cx="283019" cy="281074"/>
            </a:xfrm>
            <a:custGeom>
              <a:avLst/>
              <a:gdLst>
                <a:gd name="T0" fmla="*/ 0 w 246"/>
                <a:gd name="T1" fmla="*/ 87 h 244"/>
                <a:gd name="T2" fmla="*/ 66 w 246"/>
                <a:gd name="T3" fmla="*/ 20 h 244"/>
                <a:gd name="T4" fmla="*/ 139 w 246"/>
                <a:gd name="T5" fmla="*/ 20 h 244"/>
                <a:gd name="T6" fmla="*/ 225 w 246"/>
                <a:gd name="T7" fmla="*/ 106 h 244"/>
                <a:gd name="T8" fmla="*/ 227 w 246"/>
                <a:gd name="T9" fmla="*/ 178 h 244"/>
                <a:gd name="T10" fmla="*/ 159 w 246"/>
                <a:gd name="T11" fmla="*/ 244 h 244"/>
                <a:gd name="T12" fmla="*/ 0 w 246"/>
                <a:gd name="T13" fmla="*/ 8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244">
                  <a:moveTo>
                    <a:pt x="0" y="87"/>
                  </a:moveTo>
                  <a:cubicBezTo>
                    <a:pt x="22" y="64"/>
                    <a:pt x="43" y="41"/>
                    <a:pt x="66" y="20"/>
                  </a:cubicBezTo>
                  <a:cubicBezTo>
                    <a:pt x="87" y="1"/>
                    <a:pt x="118" y="0"/>
                    <a:pt x="139" y="20"/>
                  </a:cubicBezTo>
                  <a:cubicBezTo>
                    <a:pt x="169" y="48"/>
                    <a:pt x="198" y="76"/>
                    <a:pt x="225" y="106"/>
                  </a:cubicBezTo>
                  <a:cubicBezTo>
                    <a:pt x="245" y="127"/>
                    <a:pt x="246" y="158"/>
                    <a:pt x="227" y="178"/>
                  </a:cubicBezTo>
                  <a:cubicBezTo>
                    <a:pt x="205" y="202"/>
                    <a:pt x="181" y="223"/>
                    <a:pt x="159" y="244"/>
                  </a:cubicBezTo>
                  <a:cubicBezTo>
                    <a:pt x="107" y="193"/>
                    <a:pt x="54" y="140"/>
                    <a:pt x="0" y="87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2017073" y="3372591"/>
              <a:ext cx="119627" cy="117682"/>
            </a:xfrm>
            <a:custGeom>
              <a:avLst/>
              <a:gdLst>
                <a:gd name="T0" fmla="*/ 0 w 104"/>
                <a:gd name="T1" fmla="*/ 102 h 102"/>
                <a:gd name="T2" fmla="*/ 0 w 104"/>
                <a:gd name="T3" fmla="*/ 0 h 102"/>
                <a:gd name="T4" fmla="*/ 104 w 104"/>
                <a:gd name="T5" fmla="*/ 0 h 102"/>
                <a:gd name="T6" fmla="*/ 104 w 104"/>
                <a:gd name="T7" fmla="*/ 102 h 102"/>
                <a:gd name="T8" fmla="*/ 0 w 10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2">
                  <a:moveTo>
                    <a:pt x="0" y="102"/>
                  </a:moveTo>
                  <a:cubicBezTo>
                    <a:pt x="0" y="68"/>
                    <a:pt x="0" y="34"/>
                    <a:pt x="0" y="0"/>
                  </a:cubicBezTo>
                  <a:cubicBezTo>
                    <a:pt x="35" y="0"/>
                    <a:pt x="69" y="0"/>
                    <a:pt x="104" y="0"/>
                  </a:cubicBezTo>
                  <a:cubicBezTo>
                    <a:pt x="104" y="34"/>
                    <a:pt x="104" y="67"/>
                    <a:pt x="104" y="102"/>
                  </a:cubicBezTo>
                  <a:cubicBezTo>
                    <a:pt x="70" y="102"/>
                    <a:pt x="36" y="102"/>
                    <a:pt x="0" y="102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2018045" y="3128475"/>
              <a:ext cx="118654" cy="118654"/>
            </a:xfrm>
            <a:custGeom>
              <a:avLst/>
              <a:gdLst>
                <a:gd name="T0" fmla="*/ 103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3" y="103"/>
                  </a:moveTo>
                  <a:cubicBezTo>
                    <a:pt x="68" y="103"/>
                    <a:pt x="34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4"/>
                    <a:pt x="103" y="68"/>
                    <a:pt x="103" y="103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auto">
            <a:xfrm>
              <a:off x="2018045" y="3616708"/>
              <a:ext cx="118654" cy="118654"/>
            </a:xfrm>
            <a:custGeom>
              <a:avLst/>
              <a:gdLst>
                <a:gd name="T0" fmla="*/ 103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3" y="103"/>
                  </a:moveTo>
                  <a:cubicBezTo>
                    <a:pt x="68" y="103"/>
                    <a:pt x="35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3"/>
                    <a:pt x="103" y="67"/>
                    <a:pt x="103" y="103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2405063" y="4137747"/>
            <a:ext cx="2657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pc="300" dirty="0" smtClean="0">
                <a:solidFill>
                  <a:srgbClr val="67B3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HK" altLang="en-US" sz="2800" b="1" spc="300" dirty="0">
              <a:solidFill>
                <a:srgbClr val="67B3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297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（二）教学媒体的特征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6212238" y="2093326"/>
            <a:ext cx="2272552" cy="37690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297486" y="2102846"/>
            <a:ext cx="2272552" cy="37690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557571" y="2114539"/>
            <a:ext cx="1800223" cy="36933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教学媒体的共同特性：</a:t>
            </a:r>
            <a:endParaRPr lang="en-US" altLang="zh-CN" b="1" dirty="0" smtClean="0">
              <a:solidFill>
                <a:schemeClr val="accent1"/>
              </a:solidFill>
            </a:endParaRPr>
          </a:p>
          <a:p>
            <a:r>
              <a:rPr lang="zh-CN" altLang="zh-CN" dirty="0" smtClean="0">
                <a:latin typeface="Calibri"/>
              </a:rPr>
              <a:t>①</a:t>
            </a:r>
            <a:r>
              <a:rPr lang="zh-CN" altLang="en-US" dirty="0"/>
              <a:t>固定性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②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扩散性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③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重复性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④组合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⑤工具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⑥能动性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6115" y="2109771"/>
            <a:ext cx="1800223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 smtClean="0">
                <a:solidFill>
                  <a:schemeClr val="accent1"/>
                </a:solidFill>
              </a:rPr>
              <a:t>教学媒体的个别特性：</a:t>
            </a:r>
            <a:endParaRPr lang="en-US" altLang="zh-CN" dirty="0" smtClean="0">
              <a:solidFill>
                <a:schemeClr val="accent1"/>
              </a:solidFill>
            </a:endParaRPr>
          </a:p>
          <a:p>
            <a:r>
              <a:rPr lang="zh-CN" altLang="zh-CN" dirty="0" smtClean="0">
                <a:latin typeface="Calibri"/>
              </a:rPr>
              <a:t>①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表现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力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②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重现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力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③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接触面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④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参与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⑤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受控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9126990" y="2088558"/>
            <a:ext cx="2272552" cy="37690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9420403" y="2105003"/>
            <a:ext cx="1800223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 smtClean="0">
                <a:solidFill>
                  <a:schemeClr val="accent1"/>
                </a:solidFill>
              </a:rPr>
              <a:t>教学媒体的新特性：</a:t>
            </a:r>
            <a:endParaRPr lang="en-US" altLang="zh-CN" dirty="0" smtClean="0">
              <a:solidFill>
                <a:schemeClr val="accent1"/>
              </a:solidFill>
            </a:endParaRPr>
          </a:p>
          <a:p>
            <a:r>
              <a:rPr lang="zh-CN" altLang="zh-CN" dirty="0" smtClean="0">
                <a:latin typeface="Calibri"/>
              </a:rPr>
              <a:t>①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自主性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②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个性化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③交互性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④共享性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⑤实时性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⑥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虚拟性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07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50635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1"/>
                </a:solidFill>
              </a:rPr>
              <a:t>固定性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1553469" y="323266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扩散性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右箭头 11"/>
          <p:cNvSpPr/>
          <p:nvPr/>
        </p:nvSpPr>
        <p:spPr>
          <a:xfrm>
            <a:off x="3505199" y="2698563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教学媒体的共同特性：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53469" y="381034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重复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53469" y="438802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组合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53469" y="496570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工具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1553469" y="5543382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能动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177936832"/>
              </p:ext>
            </p:extLst>
          </p:nvPr>
        </p:nvGraphicFramePr>
        <p:xfrm>
          <a:off x="4967089" y="2343695"/>
          <a:ext cx="5695317" cy="407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76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50635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固定性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1553469" y="323266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accent1"/>
                </a:solidFill>
              </a:rPr>
              <a:t>扩散性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12" name="右箭头 11"/>
          <p:cNvSpPr/>
          <p:nvPr/>
        </p:nvSpPr>
        <p:spPr>
          <a:xfrm>
            <a:off x="3505199" y="331343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教学媒体的共同特性：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53469" y="381034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重复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53469" y="438802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组合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53469" y="496570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工具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1553469" y="5543382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能动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graphicFrame>
        <p:nvGraphicFramePr>
          <p:cNvPr id="22" name="图示 21"/>
          <p:cNvGraphicFramePr/>
          <p:nvPr>
            <p:extLst>
              <p:ext uri="{D42A27DB-BD31-4B8C-83A1-F6EECF244321}">
                <p14:modId xmlns:p14="http://schemas.microsoft.com/office/powerpoint/2010/main" val="1366261763"/>
              </p:ext>
            </p:extLst>
          </p:nvPr>
        </p:nvGraphicFramePr>
        <p:xfrm>
          <a:off x="4967089" y="2675104"/>
          <a:ext cx="5695317" cy="3317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7116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50635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固定性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1553469" y="323266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扩散性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右箭头 11"/>
          <p:cNvSpPr/>
          <p:nvPr/>
        </p:nvSpPr>
        <p:spPr>
          <a:xfrm>
            <a:off x="3505199" y="3881013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教学媒体的共同特性：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53469" y="381034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accent1"/>
                </a:solidFill>
              </a:rPr>
              <a:t>重复</a:t>
            </a:r>
            <a:r>
              <a:rPr lang="zh-CN" altLang="en-US" sz="2000" b="1" dirty="0" smtClean="0">
                <a:solidFill>
                  <a:schemeClr val="accent1"/>
                </a:solidFill>
              </a:rPr>
              <a:t>性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53469" y="438802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组合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53469" y="496570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工具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1553469" y="5543382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能动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graphicFrame>
        <p:nvGraphicFramePr>
          <p:cNvPr id="18" name="图示 17"/>
          <p:cNvGraphicFramePr/>
          <p:nvPr>
            <p:extLst>
              <p:ext uri="{D42A27DB-BD31-4B8C-83A1-F6EECF244321}">
                <p14:modId xmlns:p14="http://schemas.microsoft.com/office/powerpoint/2010/main" val="652489199"/>
              </p:ext>
            </p:extLst>
          </p:nvPr>
        </p:nvGraphicFramePr>
        <p:xfrm>
          <a:off x="4967089" y="2548649"/>
          <a:ext cx="5695317" cy="375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0590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50635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固定性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1553469" y="323266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扩散性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内容占位符 1"/>
          <p:cNvSpPr>
            <a:spLocks noGrp="1"/>
          </p:cNvSpPr>
          <p:nvPr>
            <p:ph idx="1"/>
          </p:nvPr>
        </p:nvSpPr>
        <p:spPr>
          <a:xfrm>
            <a:off x="3947886" y="2060683"/>
            <a:ext cx="7837714" cy="4655427"/>
          </a:xfrm>
        </p:spPr>
        <p:txBody>
          <a:bodyPr>
            <a:normAutofit/>
          </a:bodyPr>
          <a:lstStyle/>
          <a:p>
            <a:pPr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endParaRPr lang="en-US" altLang="zh-CN" dirty="0" smtClean="0"/>
          </a:p>
          <a:p>
            <a:pPr indent="0">
              <a:lnSpc>
                <a:spcPct val="150000"/>
              </a:lnSpc>
              <a:buNone/>
            </a:pPr>
            <a:endParaRPr lang="en-US" altLang="zh-CN" dirty="0"/>
          </a:p>
          <a:p>
            <a:pPr indent="0">
              <a:lnSpc>
                <a:spcPct val="150000"/>
              </a:lnSpc>
              <a:buNone/>
            </a:pP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3505199" y="4432823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教学媒体的共同特性：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53469" y="381034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重复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53469" y="438802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accent1"/>
                </a:solidFill>
              </a:rPr>
              <a:t>组合</a:t>
            </a:r>
            <a:r>
              <a:rPr lang="zh-CN" altLang="en-US" sz="2000" b="1" dirty="0" smtClean="0">
                <a:solidFill>
                  <a:schemeClr val="accent1"/>
                </a:solidFill>
              </a:rPr>
              <a:t>性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53469" y="496570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工具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1553469" y="5543382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能动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graphicFrame>
        <p:nvGraphicFramePr>
          <p:cNvPr id="18" name="图示 17"/>
          <p:cNvGraphicFramePr/>
          <p:nvPr>
            <p:extLst>
              <p:ext uri="{D42A27DB-BD31-4B8C-83A1-F6EECF244321}">
                <p14:modId xmlns:p14="http://schemas.microsoft.com/office/powerpoint/2010/main" val="655658638"/>
              </p:ext>
            </p:extLst>
          </p:nvPr>
        </p:nvGraphicFramePr>
        <p:xfrm>
          <a:off x="4986544" y="3015575"/>
          <a:ext cx="5695317" cy="293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3189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50635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固定性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1553469" y="323266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扩散性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内容占位符 1"/>
          <p:cNvSpPr>
            <a:spLocks noGrp="1"/>
          </p:cNvSpPr>
          <p:nvPr>
            <p:ph idx="1"/>
          </p:nvPr>
        </p:nvSpPr>
        <p:spPr>
          <a:xfrm>
            <a:off x="3947886" y="2533664"/>
            <a:ext cx="7837714" cy="3524236"/>
          </a:xfrm>
        </p:spPr>
        <p:txBody>
          <a:bodyPr>
            <a:normAutofit/>
          </a:bodyPr>
          <a:lstStyle/>
          <a:p>
            <a:pPr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endParaRPr lang="en-US" altLang="zh-CN" dirty="0" smtClean="0"/>
          </a:p>
          <a:p>
            <a:pPr indent="0">
              <a:lnSpc>
                <a:spcPct val="150000"/>
              </a:lnSpc>
              <a:buNone/>
            </a:pPr>
            <a:endParaRPr lang="en-US" altLang="zh-CN" dirty="0"/>
          </a:p>
          <a:p>
            <a:pPr indent="0">
              <a:lnSpc>
                <a:spcPct val="150000"/>
              </a:lnSpc>
              <a:buNone/>
            </a:pP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3505199" y="5063463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教学媒体的共同特性：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53469" y="381034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重复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53469" y="438802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组合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53469" y="496570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accent1"/>
                </a:solidFill>
              </a:rPr>
              <a:t>工具</a:t>
            </a:r>
            <a:r>
              <a:rPr lang="zh-CN" altLang="en-US" sz="2000" b="1" dirty="0" smtClean="0">
                <a:solidFill>
                  <a:schemeClr val="accent1"/>
                </a:solidFill>
              </a:rPr>
              <a:t>性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1553469" y="5543382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能动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graphicFrame>
        <p:nvGraphicFramePr>
          <p:cNvPr id="21" name="图示 20"/>
          <p:cNvGraphicFramePr/>
          <p:nvPr>
            <p:extLst>
              <p:ext uri="{D42A27DB-BD31-4B8C-83A1-F6EECF244321}">
                <p14:modId xmlns:p14="http://schemas.microsoft.com/office/powerpoint/2010/main" val="2253431144"/>
              </p:ext>
            </p:extLst>
          </p:nvPr>
        </p:nvGraphicFramePr>
        <p:xfrm>
          <a:off x="4986544" y="2801566"/>
          <a:ext cx="5695317" cy="3150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5555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50635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固定性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1553469" y="323266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扩散性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右箭头 11"/>
          <p:cNvSpPr/>
          <p:nvPr/>
        </p:nvSpPr>
        <p:spPr>
          <a:xfrm>
            <a:off x="3505199" y="5631039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教学媒体的共同特性：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53469" y="381034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重复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53469" y="438802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组合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53469" y="496570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工具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1553469" y="5543382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accent1"/>
                </a:solidFill>
              </a:rPr>
              <a:t>能动</a:t>
            </a:r>
            <a:r>
              <a:rPr lang="zh-CN" altLang="en-US" sz="2000" b="1" dirty="0" smtClean="0">
                <a:solidFill>
                  <a:schemeClr val="accent1"/>
                </a:solidFill>
              </a:rPr>
              <a:t>性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graphicFrame>
        <p:nvGraphicFramePr>
          <p:cNvPr id="18" name="图示 17"/>
          <p:cNvGraphicFramePr/>
          <p:nvPr>
            <p:extLst>
              <p:ext uri="{D42A27DB-BD31-4B8C-83A1-F6EECF244321}">
                <p14:modId xmlns:p14="http://schemas.microsoft.com/office/powerpoint/2010/main" val="3745771398"/>
              </p:ext>
            </p:extLst>
          </p:nvPr>
        </p:nvGraphicFramePr>
        <p:xfrm>
          <a:off x="4986544" y="2451371"/>
          <a:ext cx="5695317" cy="3728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5035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流程图: 可选过程 19"/>
          <p:cNvSpPr/>
          <p:nvPr/>
        </p:nvSpPr>
        <p:spPr>
          <a:xfrm>
            <a:off x="2876044" y="2776973"/>
            <a:ext cx="595646" cy="1543820"/>
          </a:xfrm>
          <a:prstGeom prst="flowChartAlternate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ln w="0"/>
                <a:solidFill>
                  <a:schemeClr val="bg1"/>
                </a:solidFill>
              </a:rPr>
              <a:t>教 学</a:t>
            </a:r>
            <a:endParaRPr lang="en-US" altLang="zh-CN" sz="2000" b="1" dirty="0" smtClean="0">
              <a:ln w="0"/>
              <a:solidFill>
                <a:schemeClr val="bg1"/>
              </a:solidFill>
            </a:endParaRPr>
          </a:p>
          <a:p>
            <a:pPr algn="ctr"/>
            <a:r>
              <a:rPr lang="zh-CN" altLang="en-US" sz="2000" b="1" dirty="0" smtClean="0">
                <a:ln w="0"/>
                <a:solidFill>
                  <a:schemeClr val="bg1"/>
                </a:solidFill>
              </a:rPr>
              <a:t>目 标</a:t>
            </a:r>
            <a:endParaRPr lang="zh-CN" altLang="en-US" sz="2000" b="1" dirty="0">
              <a:ln w="0"/>
              <a:solidFill>
                <a:schemeClr val="bg1"/>
              </a:solidFill>
            </a:endParaRPr>
          </a:p>
        </p:txBody>
      </p:sp>
      <p:graphicFrame>
        <p:nvGraphicFramePr>
          <p:cNvPr id="23" name="内容占位符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6485055"/>
              </p:ext>
            </p:extLst>
          </p:nvPr>
        </p:nvGraphicFramePr>
        <p:xfrm>
          <a:off x="3696987" y="2325957"/>
          <a:ext cx="6056613" cy="2445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577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（二）教学媒体的特征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6212238" y="2093326"/>
            <a:ext cx="2272552" cy="37690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297486" y="2102846"/>
            <a:ext cx="2272552" cy="37690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557571" y="2114539"/>
            <a:ext cx="1800223" cy="36933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 smtClean="0">
                <a:solidFill>
                  <a:schemeClr val="accent1"/>
                </a:solidFill>
              </a:rPr>
              <a:t>教学媒体的共同特性：</a:t>
            </a:r>
            <a:endParaRPr lang="en-US" altLang="zh-CN" dirty="0" smtClean="0">
              <a:solidFill>
                <a:schemeClr val="accent1"/>
              </a:solidFill>
            </a:endParaRPr>
          </a:p>
          <a:p>
            <a:r>
              <a:rPr lang="zh-CN" altLang="zh-CN" dirty="0" smtClean="0">
                <a:latin typeface="Calibri"/>
              </a:rPr>
              <a:t>①</a:t>
            </a:r>
            <a:r>
              <a:rPr lang="zh-CN" altLang="en-US" dirty="0"/>
              <a:t>固定性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②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扩散性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③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重复性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④组合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⑤工具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⑥能动性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6115" y="2109771"/>
            <a:ext cx="1800223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教学媒体的个别特性：</a:t>
            </a:r>
            <a:endParaRPr lang="en-US" altLang="zh-CN" b="1" dirty="0" smtClean="0">
              <a:solidFill>
                <a:schemeClr val="accent1"/>
              </a:solidFill>
            </a:endParaRPr>
          </a:p>
          <a:p>
            <a:r>
              <a:rPr lang="zh-CN" altLang="zh-CN" dirty="0" smtClean="0">
                <a:latin typeface="Calibri"/>
              </a:rPr>
              <a:t>①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表现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力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②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重现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力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③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接触面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④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参与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⑤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受控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9126990" y="2088558"/>
            <a:ext cx="2272552" cy="37690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9420403" y="2105003"/>
            <a:ext cx="1800223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 smtClean="0">
                <a:solidFill>
                  <a:schemeClr val="accent1"/>
                </a:solidFill>
              </a:rPr>
              <a:t>教学媒体的新特性：</a:t>
            </a:r>
            <a:endParaRPr lang="en-US" altLang="zh-CN" dirty="0" smtClean="0">
              <a:solidFill>
                <a:schemeClr val="accent1"/>
              </a:solidFill>
            </a:endParaRPr>
          </a:p>
          <a:p>
            <a:r>
              <a:rPr lang="zh-CN" altLang="zh-CN" dirty="0" smtClean="0">
                <a:latin typeface="Calibri"/>
              </a:rPr>
              <a:t>①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自主性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②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个性化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③交互性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④共享性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⑤实时性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⑥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虚拟性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1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50635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accent1"/>
                </a:solidFill>
              </a:rPr>
              <a:t>表现力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553469" y="323266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重现力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右箭头 11"/>
          <p:cNvSpPr/>
          <p:nvPr/>
        </p:nvSpPr>
        <p:spPr>
          <a:xfrm>
            <a:off x="3505199" y="2698563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教学媒体的个别特性：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53469" y="381034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接触面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53469" y="438802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参与性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53469" y="496570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受控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graphicFrame>
        <p:nvGraphicFramePr>
          <p:cNvPr id="14" name="图示 13"/>
          <p:cNvGraphicFramePr/>
          <p:nvPr>
            <p:extLst>
              <p:ext uri="{D42A27DB-BD31-4B8C-83A1-F6EECF244321}">
                <p14:modId xmlns:p14="http://schemas.microsoft.com/office/powerpoint/2010/main" val="1910910818"/>
              </p:ext>
            </p:extLst>
          </p:nvPr>
        </p:nvGraphicFramePr>
        <p:xfrm>
          <a:off x="4986544" y="2451371"/>
          <a:ext cx="5695317" cy="3728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056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50635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表现力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553469" y="323266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accent1"/>
                </a:solidFill>
              </a:rPr>
              <a:t>重现力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12" name="右箭头 11"/>
          <p:cNvSpPr/>
          <p:nvPr/>
        </p:nvSpPr>
        <p:spPr>
          <a:xfrm>
            <a:off x="3505199" y="331343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教学媒体的个别特性：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53469" y="381034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接触面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53469" y="438802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参与性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53469" y="496570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受控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graphicFrame>
        <p:nvGraphicFramePr>
          <p:cNvPr id="14" name="图示 13"/>
          <p:cNvGraphicFramePr/>
          <p:nvPr>
            <p:extLst>
              <p:ext uri="{D42A27DB-BD31-4B8C-83A1-F6EECF244321}">
                <p14:modId xmlns:p14="http://schemas.microsoft.com/office/powerpoint/2010/main" val="1127689981"/>
              </p:ext>
            </p:extLst>
          </p:nvPr>
        </p:nvGraphicFramePr>
        <p:xfrm>
          <a:off x="4986544" y="2451371"/>
          <a:ext cx="5695317" cy="3728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7549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50635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表现力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553469" y="323266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重现力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右箭头 11"/>
          <p:cNvSpPr/>
          <p:nvPr/>
        </p:nvSpPr>
        <p:spPr>
          <a:xfrm>
            <a:off x="3505199" y="388118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教学媒体的个别特性：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53469" y="381034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accent1"/>
                </a:solidFill>
              </a:rPr>
              <a:t>接触面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53469" y="438802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参与性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53469" y="496570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受控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graphicFrame>
        <p:nvGraphicFramePr>
          <p:cNvPr id="14" name="图示 13"/>
          <p:cNvGraphicFramePr/>
          <p:nvPr>
            <p:extLst>
              <p:ext uri="{D42A27DB-BD31-4B8C-83A1-F6EECF244321}">
                <p14:modId xmlns:p14="http://schemas.microsoft.com/office/powerpoint/2010/main" val="3920590070"/>
              </p:ext>
            </p:extLst>
          </p:nvPr>
        </p:nvGraphicFramePr>
        <p:xfrm>
          <a:off x="4986544" y="2597279"/>
          <a:ext cx="5695317" cy="3037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5771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50635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表现力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553469" y="323266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重现力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右箭头 11"/>
          <p:cNvSpPr/>
          <p:nvPr/>
        </p:nvSpPr>
        <p:spPr>
          <a:xfrm>
            <a:off x="3505199" y="4454211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教学媒体的个别特性：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53469" y="381034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接触面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53469" y="438802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accent1"/>
                </a:solidFill>
              </a:rPr>
              <a:t>参与性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53469" y="496570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受控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graphicFrame>
        <p:nvGraphicFramePr>
          <p:cNvPr id="14" name="图示 13"/>
          <p:cNvGraphicFramePr/>
          <p:nvPr>
            <p:extLst>
              <p:ext uri="{D42A27DB-BD31-4B8C-83A1-F6EECF244321}">
                <p14:modId xmlns:p14="http://schemas.microsoft.com/office/powerpoint/2010/main" val="4148492540"/>
              </p:ext>
            </p:extLst>
          </p:nvPr>
        </p:nvGraphicFramePr>
        <p:xfrm>
          <a:off x="4986544" y="2441637"/>
          <a:ext cx="5695317" cy="3881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7632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50635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表现力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553469" y="323266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重现力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内容占位符 1"/>
          <p:cNvSpPr>
            <a:spLocks noGrp="1"/>
          </p:cNvSpPr>
          <p:nvPr>
            <p:ph idx="1"/>
          </p:nvPr>
        </p:nvSpPr>
        <p:spPr>
          <a:xfrm>
            <a:off x="3947886" y="2533664"/>
            <a:ext cx="7837714" cy="3524236"/>
          </a:xfrm>
        </p:spPr>
        <p:txBody>
          <a:bodyPr>
            <a:normAutofit/>
          </a:bodyPr>
          <a:lstStyle/>
          <a:p>
            <a:pPr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endParaRPr lang="en-US" altLang="zh-CN" dirty="0" smtClean="0"/>
          </a:p>
          <a:p>
            <a:pPr indent="0">
              <a:lnSpc>
                <a:spcPct val="150000"/>
              </a:lnSpc>
              <a:buNone/>
            </a:pPr>
            <a:endParaRPr lang="en-US" altLang="zh-CN" dirty="0"/>
          </a:p>
          <a:p>
            <a:pPr indent="0">
              <a:lnSpc>
                <a:spcPct val="150000"/>
              </a:lnSpc>
              <a:buNone/>
            </a:pP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3505199" y="5051619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教学媒体的个别特性：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53469" y="381034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接触面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53469" y="438802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参与性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53469" y="4965703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accent1"/>
                </a:solidFill>
              </a:rPr>
              <a:t>受控</a:t>
            </a:r>
            <a:r>
              <a:rPr lang="zh-CN" altLang="en-US" sz="2000" b="1" dirty="0" smtClean="0">
                <a:solidFill>
                  <a:schemeClr val="accent1"/>
                </a:solidFill>
              </a:rPr>
              <a:t>性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graphicFrame>
        <p:nvGraphicFramePr>
          <p:cNvPr id="14" name="图示 13"/>
          <p:cNvGraphicFramePr/>
          <p:nvPr>
            <p:extLst>
              <p:ext uri="{D42A27DB-BD31-4B8C-83A1-F6EECF244321}">
                <p14:modId xmlns:p14="http://schemas.microsoft.com/office/powerpoint/2010/main" val="1370170984"/>
              </p:ext>
            </p:extLst>
          </p:nvPr>
        </p:nvGraphicFramePr>
        <p:xfrm>
          <a:off x="4986544" y="2042809"/>
          <a:ext cx="5695317" cy="4280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0749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（二）教学媒体的特征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6212238" y="2093326"/>
            <a:ext cx="2272552" cy="37690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297486" y="2102846"/>
            <a:ext cx="2272552" cy="37690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557571" y="2114539"/>
            <a:ext cx="1800223" cy="36933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 smtClean="0">
                <a:solidFill>
                  <a:schemeClr val="accent1"/>
                </a:solidFill>
              </a:rPr>
              <a:t>教学媒体的共同特性：</a:t>
            </a:r>
            <a:endParaRPr lang="en-US" altLang="zh-CN" dirty="0" smtClean="0">
              <a:solidFill>
                <a:schemeClr val="accent1"/>
              </a:solidFill>
            </a:endParaRPr>
          </a:p>
          <a:p>
            <a:r>
              <a:rPr lang="zh-CN" altLang="zh-CN" dirty="0" smtClean="0">
                <a:latin typeface="Calibri"/>
              </a:rPr>
              <a:t>①</a:t>
            </a:r>
            <a:r>
              <a:rPr lang="zh-CN" altLang="en-US" dirty="0"/>
              <a:t>固定性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②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扩散性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③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重复性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④组合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⑤工具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⑥能动性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6115" y="2109771"/>
            <a:ext cx="1800223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 smtClean="0">
                <a:solidFill>
                  <a:schemeClr val="accent1"/>
                </a:solidFill>
              </a:rPr>
              <a:t>教学媒体的个别特性：</a:t>
            </a:r>
            <a:endParaRPr lang="en-US" altLang="zh-CN" dirty="0" smtClean="0">
              <a:solidFill>
                <a:schemeClr val="accent1"/>
              </a:solidFill>
            </a:endParaRPr>
          </a:p>
          <a:p>
            <a:r>
              <a:rPr lang="zh-CN" altLang="zh-CN" dirty="0" smtClean="0">
                <a:latin typeface="Calibri"/>
              </a:rPr>
              <a:t>①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表现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力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②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重现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力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③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接触面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④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参与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⑤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受控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9126990" y="2088558"/>
            <a:ext cx="2272552" cy="37690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9420403" y="2105003"/>
            <a:ext cx="1800223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教学媒体的新特性：</a:t>
            </a:r>
            <a:endParaRPr lang="en-US" altLang="zh-CN" b="1" dirty="0" smtClean="0">
              <a:solidFill>
                <a:schemeClr val="accent1"/>
              </a:solidFill>
            </a:endParaRPr>
          </a:p>
          <a:p>
            <a:r>
              <a:rPr lang="zh-CN" altLang="zh-CN" dirty="0" smtClean="0">
                <a:latin typeface="Calibri"/>
              </a:rPr>
              <a:t>①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自主性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②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个性化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③交互性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④共享性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⑤实时性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⑥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虚拟性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03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42524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accent1"/>
                </a:solidFill>
              </a:rPr>
              <a:t>自主性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545358" y="3227620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个性化</a:t>
            </a:r>
          </a:p>
        </p:txBody>
      </p:sp>
      <p:sp>
        <p:nvSpPr>
          <p:cNvPr id="12" name="右箭头 11"/>
          <p:cNvSpPr/>
          <p:nvPr/>
        </p:nvSpPr>
        <p:spPr>
          <a:xfrm>
            <a:off x="3505199" y="2698563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教学媒体的新特性：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45358" y="3800257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交互性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45358" y="4372894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共享性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45358" y="4945531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实时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545358" y="5518167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虚拟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graphicFrame>
        <p:nvGraphicFramePr>
          <p:cNvPr id="20" name="图示 19"/>
          <p:cNvGraphicFramePr/>
          <p:nvPr>
            <p:extLst>
              <p:ext uri="{D42A27DB-BD31-4B8C-83A1-F6EECF244321}">
                <p14:modId xmlns:p14="http://schemas.microsoft.com/office/powerpoint/2010/main" val="1236559003"/>
              </p:ext>
            </p:extLst>
          </p:nvPr>
        </p:nvGraphicFramePr>
        <p:xfrm>
          <a:off x="4986544" y="2470823"/>
          <a:ext cx="5695317" cy="3956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8338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42524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自主性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545358" y="3227620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accent1"/>
                </a:solidFill>
              </a:rPr>
              <a:t>个性化</a:t>
            </a:r>
          </a:p>
        </p:txBody>
      </p:sp>
      <p:sp>
        <p:nvSpPr>
          <p:cNvPr id="10" name="内容占位符 1"/>
          <p:cNvSpPr>
            <a:spLocks noGrp="1"/>
          </p:cNvSpPr>
          <p:nvPr>
            <p:ph idx="1"/>
          </p:nvPr>
        </p:nvSpPr>
        <p:spPr>
          <a:xfrm>
            <a:off x="3947886" y="2533664"/>
            <a:ext cx="7837714" cy="3524236"/>
          </a:xfrm>
        </p:spPr>
        <p:txBody>
          <a:bodyPr>
            <a:normAutofit/>
          </a:bodyPr>
          <a:lstStyle/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zh-CN" altLang="en-US" b="1" dirty="0" smtClean="0">
                <a:solidFill>
                  <a:schemeClr val="accent1"/>
                </a:solidFill>
              </a:rPr>
              <a:t>个性化：</a:t>
            </a:r>
            <a:r>
              <a:rPr lang="zh-CN" altLang="en-US" dirty="0" smtClean="0">
                <a:solidFill>
                  <a:schemeClr val="tx1"/>
                </a:solidFill>
              </a:rPr>
              <a:t>教学媒体尤其是网络的介入使学生可以进行异步的交流与学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                  </a:t>
            </a:r>
            <a:r>
              <a:rPr lang="zh-CN" altLang="en-US" dirty="0" smtClean="0">
                <a:solidFill>
                  <a:schemeClr val="tx1"/>
                </a:solidFill>
              </a:rPr>
              <a:t>习，可以根据教师的安排和自己的实际情况进行学习，使传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                  </a:t>
            </a:r>
            <a:r>
              <a:rPr lang="zh-CN" altLang="en-US" dirty="0" smtClean="0">
                <a:solidFill>
                  <a:schemeClr val="tx1"/>
                </a:solidFill>
              </a:rPr>
              <a:t>统教学中</a:t>
            </a:r>
            <a:r>
              <a:rPr lang="en-US" altLang="zh-CN" dirty="0" smtClean="0">
                <a:solidFill>
                  <a:schemeClr val="tx1"/>
                </a:solidFill>
              </a:rPr>
              <a:t>“</a:t>
            </a:r>
            <a:r>
              <a:rPr lang="zh-CN" altLang="en-US" dirty="0" smtClean="0">
                <a:solidFill>
                  <a:schemeClr val="tx1"/>
                </a:solidFill>
              </a:rPr>
              <a:t>一刀切</a:t>
            </a:r>
            <a:r>
              <a:rPr lang="en-US" altLang="zh-CN" dirty="0" smtClean="0">
                <a:solidFill>
                  <a:schemeClr val="tx1"/>
                </a:solidFill>
              </a:rPr>
              <a:t>”</a:t>
            </a:r>
            <a:r>
              <a:rPr lang="zh-CN" altLang="en-US" dirty="0" smtClean="0">
                <a:solidFill>
                  <a:schemeClr val="tx1"/>
                </a:solidFill>
              </a:rPr>
              <a:t>的现象得以改观。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endParaRPr lang="en-US" altLang="zh-CN" dirty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endParaRPr lang="en-US" altLang="zh-CN" dirty="0" smtClean="0"/>
          </a:p>
          <a:p>
            <a:pPr indent="0">
              <a:lnSpc>
                <a:spcPct val="150000"/>
              </a:lnSpc>
              <a:buNone/>
            </a:pPr>
            <a:endParaRPr lang="en-US" altLang="zh-CN" dirty="0"/>
          </a:p>
          <a:p>
            <a:pPr indent="0">
              <a:lnSpc>
                <a:spcPct val="150000"/>
              </a:lnSpc>
              <a:buNone/>
            </a:pP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3505199" y="333254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教学媒体的新特性：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45358" y="3800257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交互性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45358" y="4372894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共享性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45358" y="4945531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实时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545358" y="5518167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虚拟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39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42524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自主性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545358" y="3227620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个性化</a:t>
            </a:r>
          </a:p>
        </p:txBody>
      </p:sp>
      <p:sp>
        <p:nvSpPr>
          <p:cNvPr id="10" name="内容占位符 1"/>
          <p:cNvSpPr>
            <a:spLocks noGrp="1"/>
          </p:cNvSpPr>
          <p:nvPr>
            <p:ph idx="1"/>
          </p:nvPr>
        </p:nvSpPr>
        <p:spPr>
          <a:xfrm>
            <a:off x="3947886" y="2594624"/>
            <a:ext cx="7837714" cy="3524236"/>
          </a:xfrm>
        </p:spPr>
        <p:txBody>
          <a:bodyPr>
            <a:normAutofit/>
          </a:bodyPr>
          <a:lstStyle/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zh-CN" altLang="en-US" b="1" dirty="0" smtClean="0">
                <a:solidFill>
                  <a:schemeClr val="accent1"/>
                </a:solidFill>
              </a:rPr>
              <a:t>交互性：</a:t>
            </a:r>
            <a:r>
              <a:rPr lang="zh-CN" altLang="en-US" dirty="0" smtClean="0">
                <a:solidFill>
                  <a:schemeClr val="tx1"/>
                </a:solidFill>
              </a:rPr>
              <a:t>网络教学可以使教师与学生之间在教学中以一种交互的方式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r>
              <a:rPr lang="en-US" altLang="zh-CN" dirty="0" smtClean="0">
                <a:solidFill>
                  <a:schemeClr val="tx1"/>
                </a:solidFill>
              </a:rPr>
              <a:t>                   </a:t>
            </a:r>
            <a:r>
              <a:rPr lang="zh-CN" altLang="en-US" dirty="0" smtClean="0">
                <a:solidFill>
                  <a:schemeClr val="tx1"/>
                </a:solidFill>
              </a:rPr>
              <a:t>呈现信息，教师可以根据学生反馈的情况来调整教学，学生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                  </a:t>
            </a:r>
            <a:r>
              <a:rPr lang="zh-CN" altLang="en-US" dirty="0" smtClean="0">
                <a:solidFill>
                  <a:schemeClr val="tx1"/>
                </a:solidFill>
              </a:rPr>
              <a:t>不仅可以和自己的任课教师进行相互交流，而且还可以向提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                  </a:t>
            </a:r>
            <a:r>
              <a:rPr lang="zh-CN" altLang="en-US" dirty="0" smtClean="0">
                <a:solidFill>
                  <a:schemeClr val="tx1"/>
                </a:solidFill>
              </a:rPr>
              <a:t>供网络服务的专家请求指导、提出问题、发表自己的看法。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endParaRPr lang="en-US" altLang="zh-CN" dirty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endParaRPr lang="en-US" altLang="zh-CN" dirty="0" smtClean="0"/>
          </a:p>
          <a:p>
            <a:pPr indent="0">
              <a:lnSpc>
                <a:spcPct val="150000"/>
              </a:lnSpc>
              <a:buNone/>
            </a:pPr>
            <a:endParaRPr lang="en-US" altLang="zh-CN" dirty="0"/>
          </a:p>
          <a:p>
            <a:pPr indent="0">
              <a:lnSpc>
                <a:spcPct val="150000"/>
              </a:lnSpc>
              <a:buNone/>
            </a:pP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3505199" y="388118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教学媒体的新特性：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45358" y="3800257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accent1"/>
                </a:solidFill>
              </a:rPr>
              <a:t>交互性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45358" y="4372894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共享性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45358" y="4945531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实时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545358" y="5518167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虚拟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66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2637633135"/>
              </p:ext>
            </p:extLst>
          </p:nvPr>
        </p:nvGraphicFramePr>
        <p:xfrm>
          <a:off x="4443345" y="2076468"/>
          <a:ext cx="5227731" cy="255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流程图: 可选过程 6"/>
          <p:cNvSpPr/>
          <p:nvPr/>
        </p:nvSpPr>
        <p:spPr>
          <a:xfrm>
            <a:off x="2907975" y="2370499"/>
            <a:ext cx="552524" cy="1543820"/>
          </a:xfrm>
          <a:prstGeom prst="flowChartAlternateProcess">
            <a:avLst/>
          </a:prstGeom>
          <a:ln>
            <a:solidFill>
              <a:srgbClr val="A8A400"/>
            </a:solidFill>
          </a:ln>
        </p:spPr>
        <p:style>
          <a:lnRef idx="2">
            <a:schemeClr val="accent3"/>
          </a:lnRef>
          <a:fillRef idx="1003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n w="0"/>
                <a:solidFill>
                  <a:schemeClr val="tx1"/>
                </a:solidFill>
              </a:rPr>
              <a:t>关键词</a:t>
            </a:r>
            <a:endParaRPr lang="zh-CN" altLang="en-US" b="1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595546" y="3352800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9" name="右箭头 8"/>
          <p:cNvSpPr/>
          <p:nvPr/>
        </p:nvSpPr>
        <p:spPr>
          <a:xfrm>
            <a:off x="3745124" y="2848787"/>
            <a:ext cx="1184502" cy="587244"/>
          </a:xfrm>
          <a:prstGeom prst="rightArrow">
            <a:avLst/>
          </a:prstGeom>
          <a:gradFill>
            <a:gsLst>
              <a:gs pos="0">
                <a:schemeClr val="lt2">
                  <a:tint val="90000"/>
                  <a:satMod val="92000"/>
                  <a:lumMod val="120000"/>
                </a:schemeClr>
              </a:gs>
              <a:gs pos="100000">
                <a:schemeClr val="lt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ln>
            <a:solidFill>
              <a:srgbClr val="A8A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00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42524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自主性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545358" y="3227620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个性化</a:t>
            </a:r>
          </a:p>
        </p:txBody>
      </p:sp>
      <p:sp>
        <p:nvSpPr>
          <p:cNvPr id="10" name="内容占位符 1"/>
          <p:cNvSpPr>
            <a:spLocks noGrp="1"/>
          </p:cNvSpPr>
          <p:nvPr>
            <p:ph idx="1"/>
          </p:nvPr>
        </p:nvSpPr>
        <p:spPr>
          <a:xfrm>
            <a:off x="3947886" y="2533664"/>
            <a:ext cx="7837714" cy="3524236"/>
          </a:xfrm>
        </p:spPr>
        <p:txBody>
          <a:bodyPr>
            <a:normAutofit/>
          </a:bodyPr>
          <a:lstStyle/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zh-CN" altLang="en-US" b="1" dirty="0" smtClean="0">
                <a:solidFill>
                  <a:schemeClr val="accent1"/>
                </a:solidFill>
              </a:rPr>
              <a:t>共享性：</a:t>
            </a:r>
            <a:r>
              <a:rPr lang="zh-CN" altLang="en-US" dirty="0" smtClean="0">
                <a:solidFill>
                  <a:schemeClr val="tx1"/>
                </a:solidFill>
              </a:rPr>
              <a:t>在网络教学中，教师、学习资源、甚至教学设备都是共享的，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                  </a:t>
            </a:r>
            <a:r>
              <a:rPr lang="zh-CN" altLang="en-US" dirty="0" smtClean="0">
                <a:solidFill>
                  <a:schemeClr val="tx1"/>
                </a:solidFill>
              </a:rPr>
              <a:t>任何一个上网学习的人都可以使用它们。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tx1"/>
                </a:solidFill>
              </a:rPr>
              <a:t>                   教师和学生可以根据需要随时调用有关的信息资源进行教学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                  </a:t>
            </a:r>
            <a:r>
              <a:rPr lang="zh-CN" altLang="en-US" dirty="0" smtClean="0">
                <a:solidFill>
                  <a:schemeClr val="tx1"/>
                </a:solidFill>
              </a:rPr>
              <a:t>和学习，对网络中遇到的各种问题，充分发挥其主动性和创       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                  </a:t>
            </a:r>
            <a:r>
              <a:rPr lang="zh-CN" altLang="en-US" dirty="0" smtClean="0">
                <a:solidFill>
                  <a:schemeClr val="tx1"/>
                </a:solidFill>
              </a:rPr>
              <a:t>造性。</a:t>
            </a:r>
            <a:endParaRPr lang="en-US" altLang="zh-CN" dirty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endParaRPr lang="en-US" altLang="zh-CN" dirty="0" smtClean="0"/>
          </a:p>
          <a:p>
            <a:pPr indent="0">
              <a:lnSpc>
                <a:spcPct val="150000"/>
              </a:lnSpc>
              <a:buNone/>
            </a:pPr>
            <a:endParaRPr lang="en-US" altLang="zh-CN" dirty="0"/>
          </a:p>
          <a:p>
            <a:pPr indent="0">
              <a:lnSpc>
                <a:spcPct val="150000"/>
              </a:lnSpc>
              <a:buNone/>
            </a:pP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3505199" y="4405443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教学媒体的新特性：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45358" y="3800257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交互性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45358" y="4372894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accent1"/>
                </a:solidFill>
              </a:rPr>
              <a:t>共享性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45358" y="4945531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实时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545358" y="5518167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虚拟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52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42524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自主性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545358" y="3227620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个性化</a:t>
            </a:r>
          </a:p>
        </p:txBody>
      </p:sp>
      <p:sp>
        <p:nvSpPr>
          <p:cNvPr id="10" name="内容占位符 1"/>
          <p:cNvSpPr>
            <a:spLocks noGrp="1"/>
          </p:cNvSpPr>
          <p:nvPr>
            <p:ph idx="1"/>
          </p:nvPr>
        </p:nvSpPr>
        <p:spPr>
          <a:xfrm>
            <a:off x="3947886" y="2533664"/>
            <a:ext cx="7837714" cy="3524236"/>
          </a:xfrm>
        </p:spPr>
        <p:txBody>
          <a:bodyPr>
            <a:normAutofit/>
          </a:bodyPr>
          <a:lstStyle/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zh-CN" altLang="en-US" b="1" dirty="0" smtClean="0">
                <a:solidFill>
                  <a:schemeClr val="accent1"/>
                </a:solidFill>
              </a:rPr>
              <a:t>实时性：</a:t>
            </a:r>
            <a:r>
              <a:rPr lang="zh-CN" altLang="en-US" dirty="0" smtClean="0">
                <a:solidFill>
                  <a:schemeClr val="tx1"/>
                </a:solidFill>
              </a:rPr>
              <a:t>通过网络可以进行现场直播式授课，使学生能及时掌握教学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                  </a:t>
            </a:r>
            <a:r>
              <a:rPr lang="zh-CN" altLang="en-US" dirty="0" smtClean="0">
                <a:solidFill>
                  <a:schemeClr val="tx1"/>
                </a:solidFill>
              </a:rPr>
              <a:t>内容，完成教学进度，也可以通过先进的通信设备，使不同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                  </a:t>
            </a:r>
            <a:r>
              <a:rPr lang="zh-CN" altLang="en-US" dirty="0" smtClean="0">
                <a:solidFill>
                  <a:schemeClr val="tx1"/>
                </a:solidFill>
              </a:rPr>
              <a:t>地点的学生和教师之间实现面对面交流，进行提问、答疑和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                  </a:t>
            </a:r>
            <a:r>
              <a:rPr lang="zh-CN" altLang="en-US" dirty="0" smtClean="0">
                <a:solidFill>
                  <a:schemeClr val="tx1"/>
                </a:solidFill>
              </a:rPr>
              <a:t>讨论。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endParaRPr lang="en-US" altLang="zh-CN" dirty="0" smtClean="0"/>
          </a:p>
          <a:p>
            <a:pPr indent="0">
              <a:lnSpc>
                <a:spcPct val="150000"/>
              </a:lnSpc>
              <a:buNone/>
            </a:pPr>
            <a:endParaRPr lang="en-US" altLang="zh-CN" dirty="0"/>
          </a:p>
          <a:p>
            <a:pPr indent="0">
              <a:lnSpc>
                <a:spcPct val="150000"/>
              </a:lnSpc>
              <a:buNone/>
            </a:pP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3505199" y="5027235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教学媒体的新特性：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45358" y="3800257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交互性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45358" y="4372894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共享性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45358" y="4945531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accent1"/>
                </a:solidFill>
              </a:rPr>
              <a:t>实时</a:t>
            </a:r>
            <a:r>
              <a:rPr lang="zh-CN" altLang="en-US" sz="2000" b="1" dirty="0" smtClean="0">
                <a:solidFill>
                  <a:schemeClr val="accent1"/>
                </a:solidFill>
              </a:rPr>
              <a:t>性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545358" y="5518167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虚拟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47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（二）</a:t>
            </a:r>
            <a:r>
              <a:rPr lang="zh-CN" altLang="en-US" dirty="0">
                <a:solidFill>
                  <a:srgbClr val="3F7E00"/>
                </a:solidFill>
              </a:rPr>
              <a:t>教学媒体</a:t>
            </a:r>
            <a:r>
              <a:rPr lang="zh-CN" altLang="en-US" dirty="0" smtClean="0">
                <a:solidFill>
                  <a:srgbClr val="3F7E00"/>
                </a:solidFill>
              </a:rPr>
              <a:t>的</a:t>
            </a:r>
            <a:r>
              <a:rPr lang="zh-CN" altLang="en-US" dirty="0">
                <a:solidFill>
                  <a:srgbClr val="3F7E00"/>
                </a:solidFill>
              </a:rPr>
              <a:t>特征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42524" y="265498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自主性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545358" y="3227620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个性化</a:t>
            </a:r>
          </a:p>
        </p:txBody>
      </p:sp>
      <p:sp>
        <p:nvSpPr>
          <p:cNvPr id="10" name="内容占位符 1"/>
          <p:cNvSpPr>
            <a:spLocks noGrp="1"/>
          </p:cNvSpPr>
          <p:nvPr>
            <p:ph idx="1"/>
          </p:nvPr>
        </p:nvSpPr>
        <p:spPr>
          <a:xfrm>
            <a:off x="3947886" y="2631200"/>
            <a:ext cx="7837714" cy="2607810"/>
          </a:xfrm>
        </p:spPr>
        <p:txBody>
          <a:bodyPr>
            <a:normAutofit/>
          </a:bodyPr>
          <a:lstStyle/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zh-CN" altLang="en-US" b="1" dirty="0">
                <a:solidFill>
                  <a:schemeClr val="accent1"/>
                </a:solidFill>
              </a:rPr>
              <a:t>虚拟</a:t>
            </a:r>
            <a:r>
              <a:rPr lang="zh-CN" altLang="en-US" b="1" dirty="0" smtClean="0">
                <a:solidFill>
                  <a:schemeClr val="accent1"/>
                </a:solidFill>
              </a:rPr>
              <a:t>性：</a:t>
            </a:r>
            <a:r>
              <a:rPr lang="zh-CN" altLang="en-US" dirty="0" smtClean="0">
                <a:solidFill>
                  <a:schemeClr val="tx1"/>
                </a:solidFill>
              </a:rPr>
              <a:t>是指人的实践活动转移到以网络为</a:t>
            </a:r>
            <a:r>
              <a:rPr lang="zh-CN" altLang="en-US" dirty="0">
                <a:solidFill>
                  <a:schemeClr val="tx1"/>
                </a:solidFill>
              </a:rPr>
              <a:t>基础的</a:t>
            </a:r>
            <a:r>
              <a:rPr lang="zh-CN" altLang="en-US" dirty="0" smtClean="0">
                <a:solidFill>
                  <a:schemeClr val="tx1"/>
                </a:solidFill>
              </a:rPr>
              <a:t>虚拟的</a:t>
            </a:r>
            <a:r>
              <a:rPr lang="zh-CN" altLang="en-US" dirty="0">
                <a:solidFill>
                  <a:schemeClr val="tx1"/>
                </a:solidFill>
              </a:rPr>
              <a:t>电子</a:t>
            </a:r>
            <a:r>
              <a:rPr lang="zh-CN" altLang="en-US" dirty="0" smtClean="0">
                <a:solidFill>
                  <a:schemeClr val="tx1"/>
                </a:solidFill>
              </a:rPr>
              <a:t>空间。</a:t>
            </a:r>
            <a:endParaRPr lang="en-US" altLang="zh-CN" dirty="0" smtClean="0"/>
          </a:p>
          <a:p>
            <a:pPr indent="0">
              <a:lnSpc>
                <a:spcPct val="150000"/>
              </a:lnSpc>
              <a:buNone/>
            </a:pPr>
            <a:r>
              <a:rPr lang="en-US" altLang="zh-CN" dirty="0" smtClean="0"/>
              <a:t>                   </a:t>
            </a:r>
            <a:r>
              <a:rPr lang="zh-CN" altLang="en-US" dirty="0" smtClean="0"/>
              <a:t>教师可以将有关的板书内容、教学挂图、实物模型等通过电</a:t>
            </a:r>
            <a:endParaRPr lang="en-US" altLang="zh-CN" dirty="0" smtClean="0"/>
          </a:p>
          <a:p>
            <a:pPr indent="0">
              <a:lnSpc>
                <a:spcPct val="150000"/>
              </a:lnSpc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</a:t>
            </a:r>
            <a:r>
              <a:rPr lang="zh-CN" altLang="en-US" dirty="0" smtClean="0"/>
              <a:t>脑处理后传递给学生。</a:t>
            </a:r>
            <a:endParaRPr lang="en-US" altLang="zh-CN" dirty="0"/>
          </a:p>
          <a:p>
            <a:pPr indent="0">
              <a:lnSpc>
                <a:spcPct val="150000"/>
              </a:lnSpc>
              <a:buNone/>
            </a:pP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3505199" y="5612451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3957" y="1900230"/>
            <a:ext cx="189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教学媒体的新特性：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45358" y="3800257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交互性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545358" y="4372894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共享性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545358" y="4945531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</a:rPr>
              <a:t>实时</a:t>
            </a:r>
            <a:r>
              <a:rPr lang="zh-CN" altLang="en-US" sz="2000" dirty="0" smtClean="0">
                <a:solidFill>
                  <a:schemeClr val="tx1"/>
                </a:solidFill>
              </a:rPr>
              <a:t>性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545358" y="5518167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accent1"/>
                </a:solidFill>
              </a:rPr>
              <a:t>虚拟</a:t>
            </a:r>
            <a:r>
              <a:rPr lang="zh-CN" altLang="en-US" sz="2000" b="1" dirty="0" smtClean="0">
                <a:solidFill>
                  <a:schemeClr val="accent1"/>
                </a:solidFill>
              </a:rPr>
              <a:t>性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4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对角圆角矩形 18"/>
          <p:cNvSpPr/>
          <p:nvPr/>
        </p:nvSpPr>
        <p:spPr>
          <a:xfrm>
            <a:off x="7663542" y="109637"/>
            <a:ext cx="1538447" cy="413951"/>
          </a:xfrm>
          <a:prstGeom prst="round2DiagRect">
            <a:avLst/>
          </a:prstGeom>
          <a:solidFill>
            <a:srgbClr val="07B4D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对角圆角矩形 17"/>
          <p:cNvSpPr/>
          <p:nvPr/>
        </p:nvSpPr>
        <p:spPr>
          <a:xfrm>
            <a:off x="5946493" y="106536"/>
            <a:ext cx="1538447" cy="413951"/>
          </a:xfrm>
          <a:prstGeom prst="round2DiagRect">
            <a:avLst/>
          </a:prstGeom>
          <a:solidFill>
            <a:srgbClr val="67B3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对角圆角矩形 16"/>
          <p:cNvSpPr/>
          <p:nvPr/>
        </p:nvSpPr>
        <p:spPr>
          <a:xfrm>
            <a:off x="4274319" y="110343"/>
            <a:ext cx="1538447" cy="413951"/>
          </a:xfrm>
          <a:prstGeom prst="round2DiagRect">
            <a:avLst/>
          </a:prstGeom>
          <a:solidFill>
            <a:srgbClr val="F7E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对角圆角矩形 15"/>
          <p:cNvSpPr/>
          <p:nvPr/>
        </p:nvSpPr>
        <p:spPr>
          <a:xfrm>
            <a:off x="2589212" y="113214"/>
            <a:ext cx="1538447" cy="413951"/>
          </a:xfrm>
          <a:prstGeom prst="round2Diag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1567543" y="522514"/>
            <a:ext cx="9579429" cy="0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720596" y="118346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教学目标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206240" y="130632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597301" y="144473"/>
            <a:ext cx="954107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78688" y="88108"/>
            <a:ext cx="1415772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内容要点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784629" y="144473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课后练习</a:t>
            </a:r>
          </a:p>
        </p:txBody>
      </p:sp>
      <p:cxnSp>
        <p:nvCxnSpPr>
          <p:cNvPr id="21" name="直接连接符 20"/>
          <p:cNvCxnSpPr/>
          <p:nvPr/>
        </p:nvCxnSpPr>
        <p:spPr>
          <a:xfrm>
            <a:off x="5873729" y="144473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572103" y="144472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3172717" y="1551265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126957" y="1735931"/>
            <a:ext cx="0" cy="3386138"/>
          </a:xfrm>
          <a:prstGeom prst="line">
            <a:avLst/>
          </a:prstGeom>
          <a:ln>
            <a:solidFill>
              <a:srgbClr val="67B35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7191377" y="2123914"/>
            <a:ext cx="3295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教学媒体的含义</a:t>
            </a:r>
            <a:endParaRPr lang="zh-HK" altLang="en-US" sz="2800" b="1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191377" y="3158266"/>
            <a:ext cx="3295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教学媒体的特征</a:t>
            </a:r>
            <a:endParaRPr lang="zh-HK" altLang="en-US" sz="2800" b="1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191377" y="4116418"/>
            <a:ext cx="3295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 smtClean="0">
                <a:solidFill>
                  <a:srgbClr val="67B3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教学媒体的分类</a:t>
            </a:r>
            <a:endParaRPr lang="zh-HK" altLang="en-US" sz="2800" b="1" spc="300" dirty="0">
              <a:solidFill>
                <a:srgbClr val="67B3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2759870" y="2197034"/>
            <a:ext cx="1947861" cy="1940713"/>
            <a:chOff x="1709739" y="2636838"/>
            <a:chExt cx="1590160" cy="1584325"/>
          </a:xfrm>
          <a:solidFill>
            <a:srgbClr val="E74E3E"/>
          </a:solidFill>
          <a:effectLst/>
        </p:grpSpPr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1709739" y="2636838"/>
              <a:ext cx="1468102" cy="1467130"/>
            </a:xfrm>
            <a:custGeom>
              <a:avLst/>
              <a:gdLst>
                <a:gd name="T0" fmla="*/ 691 w 1276"/>
                <a:gd name="T1" fmla="*/ 1168 h 1274"/>
                <a:gd name="T2" fmla="*/ 662 w 1276"/>
                <a:gd name="T3" fmla="*/ 1267 h 1274"/>
                <a:gd name="T4" fmla="*/ 654 w 1276"/>
                <a:gd name="T5" fmla="*/ 1273 h 1274"/>
                <a:gd name="T6" fmla="*/ 643 w 1276"/>
                <a:gd name="T7" fmla="*/ 1274 h 1274"/>
                <a:gd name="T8" fmla="*/ 172 w 1276"/>
                <a:gd name="T9" fmla="*/ 1274 h 1274"/>
                <a:gd name="T10" fmla="*/ 81 w 1276"/>
                <a:gd name="T11" fmla="*/ 1253 h 1274"/>
                <a:gd name="T12" fmla="*/ 1 w 1276"/>
                <a:gd name="T13" fmla="*/ 1113 h 1274"/>
                <a:gd name="T14" fmla="*/ 0 w 1276"/>
                <a:gd name="T15" fmla="*/ 892 h 1274"/>
                <a:gd name="T16" fmla="*/ 0 w 1276"/>
                <a:gd name="T17" fmla="*/ 170 h 1274"/>
                <a:gd name="T18" fmla="*/ 170 w 1276"/>
                <a:gd name="T19" fmla="*/ 0 h 1274"/>
                <a:gd name="T20" fmla="*/ 1110 w 1276"/>
                <a:gd name="T21" fmla="*/ 0 h 1274"/>
                <a:gd name="T22" fmla="*/ 1273 w 1276"/>
                <a:gd name="T23" fmla="*/ 131 h 1274"/>
                <a:gd name="T24" fmla="*/ 1276 w 1276"/>
                <a:gd name="T25" fmla="*/ 168 h 1274"/>
                <a:gd name="T26" fmla="*/ 1276 w 1276"/>
                <a:gd name="T27" fmla="*/ 629 h 1274"/>
                <a:gd name="T28" fmla="*/ 1275 w 1276"/>
                <a:gd name="T29" fmla="*/ 645 h 1274"/>
                <a:gd name="T30" fmla="*/ 1171 w 1276"/>
                <a:gd name="T31" fmla="*/ 659 h 1274"/>
                <a:gd name="T32" fmla="*/ 1171 w 1276"/>
                <a:gd name="T33" fmla="*/ 214 h 1274"/>
                <a:gd name="T34" fmla="*/ 106 w 1276"/>
                <a:gd name="T35" fmla="*/ 214 h 1274"/>
                <a:gd name="T36" fmla="*/ 106 w 1276"/>
                <a:gd name="T37" fmla="*/ 230 h 1274"/>
                <a:gd name="T38" fmla="*/ 105 w 1276"/>
                <a:gd name="T39" fmla="*/ 1102 h 1274"/>
                <a:gd name="T40" fmla="*/ 171 w 1276"/>
                <a:gd name="T41" fmla="*/ 1168 h 1274"/>
                <a:gd name="T42" fmla="*/ 671 w 1276"/>
                <a:gd name="T43" fmla="*/ 1168 h 1274"/>
                <a:gd name="T44" fmla="*/ 691 w 1276"/>
                <a:gd name="T45" fmla="*/ 1168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76" h="1274">
                  <a:moveTo>
                    <a:pt x="691" y="1168"/>
                  </a:moveTo>
                  <a:cubicBezTo>
                    <a:pt x="681" y="1203"/>
                    <a:pt x="672" y="1235"/>
                    <a:pt x="662" y="1267"/>
                  </a:cubicBezTo>
                  <a:cubicBezTo>
                    <a:pt x="661" y="1270"/>
                    <a:pt x="657" y="1272"/>
                    <a:pt x="654" y="1273"/>
                  </a:cubicBezTo>
                  <a:cubicBezTo>
                    <a:pt x="651" y="1274"/>
                    <a:pt x="647" y="1274"/>
                    <a:pt x="643" y="1274"/>
                  </a:cubicBezTo>
                  <a:cubicBezTo>
                    <a:pt x="486" y="1274"/>
                    <a:pt x="329" y="1273"/>
                    <a:pt x="172" y="1274"/>
                  </a:cubicBezTo>
                  <a:cubicBezTo>
                    <a:pt x="140" y="1274"/>
                    <a:pt x="109" y="1269"/>
                    <a:pt x="81" y="1253"/>
                  </a:cubicBezTo>
                  <a:cubicBezTo>
                    <a:pt x="29" y="1221"/>
                    <a:pt x="1" y="1174"/>
                    <a:pt x="1" y="1113"/>
                  </a:cubicBezTo>
                  <a:cubicBezTo>
                    <a:pt x="0" y="1039"/>
                    <a:pt x="0" y="966"/>
                    <a:pt x="0" y="892"/>
                  </a:cubicBezTo>
                  <a:cubicBezTo>
                    <a:pt x="0" y="651"/>
                    <a:pt x="0" y="411"/>
                    <a:pt x="0" y="170"/>
                  </a:cubicBezTo>
                  <a:cubicBezTo>
                    <a:pt x="0" y="68"/>
                    <a:pt x="68" y="0"/>
                    <a:pt x="170" y="0"/>
                  </a:cubicBezTo>
                  <a:cubicBezTo>
                    <a:pt x="483" y="0"/>
                    <a:pt x="797" y="0"/>
                    <a:pt x="1110" y="0"/>
                  </a:cubicBezTo>
                  <a:cubicBezTo>
                    <a:pt x="1194" y="0"/>
                    <a:pt x="1258" y="51"/>
                    <a:pt x="1273" y="131"/>
                  </a:cubicBezTo>
                  <a:cubicBezTo>
                    <a:pt x="1276" y="143"/>
                    <a:pt x="1276" y="156"/>
                    <a:pt x="1276" y="168"/>
                  </a:cubicBezTo>
                  <a:cubicBezTo>
                    <a:pt x="1276" y="322"/>
                    <a:pt x="1276" y="475"/>
                    <a:pt x="1276" y="629"/>
                  </a:cubicBezTo>
                  <a:cubicBezTo>
                    <a:pt x="1276" y="634"/>
                    <a:pt x="1276" y="638"/>
                    <a:pt x="1275" y="645"/>
                  </a:cubicBezTo>
                  <a:cubicBezTo>
                    <a:pt x="1239" y="640"/>
                    <a:pt x="1205" y="643"/>
                    <a:pt x="1171" y="659"/>
                  </a:cubicBezTo>
                  <a:cubicBezTo>
                    <a:pt x="1171" y="509"/>
                    <a:pt x="1171" y="362"/>
                    <a:pt x="1171" y="214"/>
                  </a:cubicBezTo>
                  <a:cubicBezTo>
                    <a:pt x="816" y="214"/>
                    <a:pt x="462" y="214"/>
                    <a:pt x="106" y="214"/>
                  </a:cubicBezTo>
                  <a:cubicBezTo>
                    <a:pt x="106" y="219"/>
                    <a:pt x="106" y="224"/>
                    <a:pt x="106" y="230"/>
                  </a:cubicBezTo>
                  <a:cubicBezTo>
                    <a:pt x="106" y="521"/>
                    <a:pt x="106" y="812"/>
                    <a:pt x="105" y="1102"/>
                  </a:cubicBezTo>
                  <a:cubicBezTo>
                    <a:pt x="105" y="1141"/>
                    <a:pt x="125" y="1169"/>
                    <a:pt x="171" y="1168"/>
                  </a:cubicBezTo>
                  <a:cubicBezTo>
                    <a:pt x="338" y="1167"/>
                    <a:pt x="504" y="1168"/>
                    <a:pt x="671" y="1168"/>
                  </a:cubicBezTo>
                  <a:cubicBezTo>
                    <a:pt x="677" y="1168"/>
                    <a:pt x="683" y="1168"/>
                    <a:pt x="691" y="1168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2" name="Freeform 7"/>
            <p:cNvSpPr>
              <a:spLocks noEditPoints="1"/>
            </p:cNvSpPr>
            <p:nvPr/>
          </p:nvSpPr>
          <p:spPr bwMode="auto">
            <a:xfrm>
              <a:off x="2571440" y="3653665"/>
              <a:ext cx="569443" cy="567498"/>
            </a:xfrm>
            <a:custGeom>
              <a:avLst/>
              <a:gdLst>
                <a:gd name="T0" fmla="*/ 328 w 495"/>
                <a:gd name="T1" fmla="*/ 1 h 493"/>
                <a:gd name="T2" fmla="*/ 495 w 495"/>
                <a:gd name="T3" fmla="*/ 167 h 493"/>
                <a:gd name="T4" fmla="*/ 427 w 495"/>
                <a:gd name="T5" fmla="*/ 236 h 493"/>
                <a:gd name="T6" fmla="*/ 240 w 495"/>
                <a:gd name="T7" fmla="*/ 421 h 493"/>
                <a:gd name="T8" fmla="*/ 216 w 495"/>
                <a:gd name="T9" fmla="*/ 436 h 493"/>
                <a:gd name="T10" fmla="*/ 40 w 495"/>
                <a:gd name="T11" fmla="*/ 488 h 493"/>
                <a:gd name="T12" fmla="*/ 9 w 495"/>
                <a:gd name="T13" fmla="*/ 484 h 493"/>
                <a:gd name="T14" fmla="*/ 6 w 495"/>
                <a:gd name="T15" fmla="*/ 454 h 493"/>
                <a:gd name="T16" fmla="*/ 58 w 495"/>
                <a:gd name="T17" fmla="*/ 276 h 493"/>
                <a:gd name="T18" fmla="*/ 67 w 495"/>
                <a:gd name="T19" fmla="*/ 259 h 493"/>
                <a:gd name="T20" fmla="*/ 327 w 495"/>
                <a:gd name="T21" fmla="*/ 1 h 493"/>
                <a:gd name="T22" fmla="*/ 328 w 495"/>
                <a:gd name="T23" fmla="*/ 1 h 493"/>
                <a:gd name="T24" fmla="*/ 102 w 495"/>
                <a:gd name="T25" fmla="*/ 292 h 493"/>
                <a:gd name="T26" fmla="*/ 72 w 495"/>
                <a:gd name="T27" fmla="*/ 396 h 493"/>
                <a:gd name="T28" fmla="*/ 74 w 495"/>
                <a:gd name="T29" fmla="*/ 405 h 493"/>
                <a:gd name="T30" fmla="*/ 113 w 495"/>
                <a:gd name="T31" fmla="*/ 418 h 493"/>
                <a:gd name="T32" fmla="*/ 148 w 495"/>
                <a:gd name="T33" fmla="*/ 408 h 493"/>
                <a:gd name="T34" fmla="*/ 200 w 495"/>
                <a:gd name="T35" fmla="*/ 393 h 493"/>
                <a:gd name="T36" fmla="*/ 185 w 495"/>
                <a:gd name="T37" fmla="*/ 316 h 493"/>
                <a:gd name="T38" fmla="*/ 178 w 495"/>
                <a:gd name="T39" fmla="*/ 308 h 493"/>
                <a:gd name="T40" fmla="*/ 102 w 495"/>
                <a:gd name="T41" fmla="*/ 2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5" h="493">
                  <a:moveTo>
                    <a:pt x="328" y="1"/>
                  </a:moveTo>
                  <a:cubicBezTo>
                    <a:pt x="384" y="56"/>
                    <a:pt x="439" y="112"/>
                    <a:pt x="495" y="167"/>
                  </a:cubicBezTo>
                  <a:cubicBezTo>
                    <a:pt x="473" y="190"/>
                    <a:pt x="450" y="213"/>
                    <a:pt x="427" y="236"/>
                  </a:cubicBezTo>
                  <a:cubicBezTo>
                    <a:pt x="365" y="298"/>
                    <a:pt x="303" y="360"/>
                    <a:pt x="240" y="421"/>
                  </a:cubicBezTo>
                  <a:cubicBezTo>
                    <a:pt x="233" y="428"/>
                    <a:pt x="225" y="433"/>
                    <a:pt x="216" y="436"/>
                  </a:cubicBezTo>
                  <a:cubicBezTo>
                    <a:pt x="157" y="454"/>
                    <a:pt x="98" y="471"/>
                    <a:pt x="40" y="488"/>
                  </a:cubicBezTo>
                  <a:cubicBezTo>
                    <a:pt x="28" y="492"/>
                    <a:pt x="18" y="493"/>
                    <a:pt x="9" y="484"/>
                  </a:cubicBezTo>
                  <a:cubicBezTo>
                    <a:pt x="0" y="475"/>
                    <a:pt x="3" y="464"/>
                    <a:pt x="6" y="454"/>
                  </a:cubicBezTo>
                  <a:cubicBezTo>
                    <a:pt x="23" y="395"/>
                    <a:pt x="40" y="335"/>
                    <a:pt x="58" y="276"/>
                  </a:cubicBezTo>
                  <a:cubicBezTo>
                    <a:pt x="60" y="270"/>
                    <a:pt x="63" y="264"/>
                    <a:pt x="67" y="259"/>
                  </a:cubicBezTo>
                  <a:cubicBezTo>
                    <a:pt x="154" y="173"/>
                    <a:pt x="240" y="87"/>
                    <a:pt x="327" y="1"/>
                  </a:cubicBezTo>
                  <a:cubicBezTo>
                    <a:pt x="328" y="1"/>
                    <a:pt x="329" y="0"/>
                    <a:pt x="328" y="1"/>
                  </a:cubicBezTo>
                  <a:close/>
                  <a:moveTo>
                    <a:pt x="102" y="292"/>
                  </a:moveTo>
                  <a:cubicBezTo>
                    <a:pt x="91" y="327"/>
                    <a:pt x="81" y="362"/>
                    <a:pt x="72" y="396"/>
                  </a:cubicBezTo>
                  <a:cubicBezTo>
                    <a:pt x="71" y="399"/>
                    <a:pt x="72" y="403"/>
                    <a:pt x="74" y="405"/>
                  </a:cubicBezTo>
                  <a:cubicBezTo>
                    <a:pt x="87" y="423"/>
                    <a:pt x="92" y="425"/>
                    <a:pt x="113" y="418"/>
                  </a:cubicBezTo>
                  <a:cubicBezTo>
                    <a:pt x="125" y="415"/>
                    <a:pt x="136" y="411"/>
                    <a:pt x="148" y="408"/>
                  </a:cubicBezTo>
                  <a:cubicBezTo>
                    <a:pt x="165" y="403"/>
                    <a:pt x="182" y="398"/>
                    <a:pt x="200" y="393"/>
                  </a:cubicBezTo>
                  <a:cubicBezTo>
                    <a:pt x="195" y="365"/>
                    <a:pt x="190" y="341"/>
                    <a:pt x="185" y="316"/>
                  </a:cubicBezTo>
                  <a:cubicBezTo>
                    <a:pt x="185" y="313"/>
                    <a:pt x="181" y="309"/>
                    <a:pt x="178" y="308"/>
                  </a:cubicBezTo>
                  <a:cubicBezTo>
                    <a:pt x="153" y="302"/>
                    <a:pt x="128" y="297"/>
                    <a:pt x="102" y="292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3" name="Freeform 8"/>
            <p:cNvSpPr>
              <a:spLocks/>
            </p:cNvSpPr>
            <p:nvPr/>
          </p:nvSpPr>
          <p:spPr bwMode="auto">
            <a:xfrm>
              <a:off x="2262162" y="3371619"/>
              <a:ext cx="608346" cy="119627"/>
            </a:xfrm>
            <a:custGeom>
              <a:avLst/>
              <a:gdLst>
                <a:gd name="T0" fmla="*/ 0 w 529"/>
                <a:gd name="T1" fmla="*/ 104 h 104"/>
                <a:gd name="T2" fmla="*/ 0 w 529"/>
                <a:gd name="T3" fmla="*/ 0 h 104"/>
                <a:gd name="T4" fmla="*/ 529 w 529"/>
                <a:gd name="T5" fmla="*/ 0 h 104"/>
                <a:gd name="T6" fmla="*/ 529 w 529"/>
                <a:gd name="T7" fmla="*/ 104 h 104"/>
                <a:gd name="T8" fmla="*/ 0 w 529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" h="104">
                  <a:moveTo>
                    <a:pt x="0" y="104"/>
                  </a:moveTo>
                  <a:cubicBezTo>
                    <a:pt x="0" y="69"/>
                    <a:pt x="0" y="35"/>
                    <a:pt x="0" y="0"/>
                  </a:cubicBezTo>
                  <a:cubicBezTo>
                    <a:pt x="177" y="0"/>
                    <a:pt x="352" y="0"/>
                    <a:pt x="529" y="0"/>
                  </a:cubicBezTo>
                  <a:cubicBezTo>
                    <a:pt x="529" y="35"/>
                    <a:pt x="529" y="69"/>
                    <a:pt x="529" y="104"/>
                  </a:cubicBezTo>
                  <a:cubicBezTo>
                    <a:pt x="353" y="104"/>
                    <a:pt x="177" y="104"/>
                    <a:pt x="0" y="104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4" name="Freeform 9"/>
            <p:cNvSpPr>
              <a:spLocks/>
            </p:cNvSpPr>
            <p:nvPr/>
          </p:nvSpPr>
          <p:spPr bwMode="auto">
            <a:xfrm>
              <a:off x="2263134" y="3127502"/>
              <a:ext cx="607373" cy="119627"/>
            </a:xfrm>
            <a:custGeom>
              <a:avLst/>
              <a:gdLst>
                <a:gd name="T0" fmla="*/ 528 w 528"/>
                <a:gd name="T1" fmla="*/ 0 h 104"/>
                <a:gd name="T2" fmla="*/ 528 w 528"/>
                <a:gd name="T3" fmla="*/ 104 h 104"/>
                <a:gd name="T4" fmla="*/ 0 w 528"/>
                <a:gd name="T5" fmla="*/ 104 h 104"/>
                <a:gd name="T6" fmla="*/ 0 w 528"/>
                <a:gd name="T7" fmla="*/ 0 h 104"/>
                <a:gd name="T8" fmla="*/ 528 w 528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104">
                  <a:moveTo>
                    <a:pt x="528" y="0"/>
                  </a:moveTo>
                  <a:cubicBezTo>
                    <a:pt x="528" y="35"/>
                    <a:pt x="528" y="69"/>
                    <a:pt x="528" y="104"/>
                  </a:cubicBezTo>
                  <a:cubicBezTo>
                    <a:pt x="352" y="104"/>
                    <a:pt x="177" y="104"/>
                    <a:pt x="0" y="104"/>
                  </a:cubicBezTo>
                  <a:cubicBezTo>
                    <a:pt x="0" y="70"/>
                    <a:pt x="0" y="36"/>
                    <a:pt x="0" y="0"/>
                  </a:cubicBezTo>
                  <a:cubicBezTo>
                    <a:pt x="176" y="0"/>
                    <a:pt x="352" y="0"/>
                    <a:pt x="528" y="0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5" name="Freeform 10"/>
            <p:cNvSpPr>
              <a:spLocks/>
            </p:cNvSpPr>
            <p:nvPr/>
          </p:nvSpPr>
          <p:spPr bwMode="auto">
            <a:xfrm>
              <a:off x="2263134" y="3615735"/>
              <a:ext cx="549991" cy="120599"/>
            </a:xfrm>
            <a:custGeom>
              <a:avLst/>
              <a:gdLst>
                <a:gd name="T0" fmla="*/ 0 w 478"/>
                <a:gd name="T1" fmla="*/ 0 h 105"/>
                <a:gd name="T2" fmla="*/ 478 w 478"/>
                <a:gd name="T3" fmla="*/ 0 h 105"/>
                <a:gd name="T4" fmla="*/ 472 w 478"/>
                <a:gd name="T5" fmla="*/ 8 h 105"/>
                <a:gd name="T6" fmla="*/ 383 w 478"/>
                <a:gd name="T7" fmla="*/ 97 h 105"/>
                <a:gd name="T8" fmla="*/ 366 w 478"/>
                <a:gd name="T9" fmla="*/ 104 h 105"/>
                <a:gd name="T10" fmla="*/ 8 w 478"/>
                <a:gd name="T11" fmla="*/ 105 h 105"/>
                <a:gd name="T12" fmla="*/ 0 w 478"/>
                <a:gd name="T13" fmla="*/ 104 h 105"/>
                <a:gd name="T14" fmla="*/ 0 w 478"/>
                <a:gd name="T1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8" h="105">
                  <a:moveTo>
                    <a:pt x="0" y="0"/>
                  </a:moveTo>
                  <a:cubicBezTo>
                    <a:pt x="159" y="0"/>
                    <a:pt x="318" y="0"/>
                    <a:pt x="478" y="0"/>
                  </a:cubicBezTo>
                  <a:cubicBezTo>
                    <a:pt x="476" y="3"/>
                    <a:pt x="474" y="6"/>
                    <a:pt x="472" y="8"/>
                  </a:cubicBezTo>
                  <a:cubicBezTo>
                    <a:pt x="443" y="38"/>
                    <a:pt x="413" y="68"/>
                    <a:pt x="383" y="97"/>
                  </a:cubicBezTo>
                  <a:cubicBezTo>
                    <a:pt x="379" y="101"/>
                    <a:pt x="372" y="104"/>
                    <a:pt x="366" y="104"/>
                  </a:cubicBezTo>
                  <a:cubicBezTo>
                    <a:pt x="247" y="105"/>
                    <a:pt x="127" y="105"/>
                    <a:pt x="8" y="105"/>
                  </a:cubicBezTo>
                  <a:cubicBezTo>
                    <a:pt x="6" y="105"/>
                    <a:pt x="3" y="104"/>
                    <a:pt x="0" y="104"/>
                  </a:cubicBezTo>
                  <a:cubicBezTo>
                    <a:pt x="0" y="69"/>
                    <a:pt x="0" y="35"/>
                    <a:pt x="0" y="0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6" name="Freeform 11"/>
            <p:cNvSpPr>
              <a:spLocks/>
            </p:cNvSpPr>
            <p:nvPr/>
          </p:nvSpPr>
          <p:spPr bwMode="auto">
            <a:xfrm>
              <a:off x="3016880" y="3492218"/>
              <a:ext cx="283019" cy="281074"/>
            </a:xfrm>
            <a:custGeom>
              <a:avLst/>
              <a:gdLst>
                <a:gd name="T0" fmla="*/ 0 w 246"/>
                <a:gd name="T1" fmla="*/ 87 h 244"/>
                <a:gd name="T2" fmla="*/ 66 w 246"/>
                <a:gd name="T3" fmla="*/ 20 h 244"/>
                <a:gd name="T4" fmla="*/ 139 w 246"/>
                <a:gd name="T5" fmla="*/ 20 h 244"/>
                <a:gd name="T6" fmla="*/ 225 w 246"/>
                <a:gd name="T7" fmla="*/ 106 h 244"/>
                <a:gd name="T8" fmla="*/ 227 w 246"/>
                <a:gd name="T9" fmla="*/ 178 h 244"/>
                <a:gd name="T10" fmla="*/ 159 w 246"/>
                <a:gd name="T11" fmla="*/ 244 h 244"/>
                <a:gd name="T12" fmla="*/ 0 w 246"/>
                <a:gd name="T13" fmla="*/ 8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244">
                  <a:moveTo>
                    <a:pt x="0" y="87"/>
                  </a:moveTo>
                  <a:cubicBezTo>
                    <a:pt x="22" y="64"/>
                    <a:pt x="43" y="41"/>
                    <a:pt x="66" y="20"/>
                  </a:cubicBezTo>
                  <a:cubicBezTo>
                    <a:pt x="87" y="1"/>
                    <a:pt x="118" y="0"/>
                    <a:pt x="139" y="20"/>
                  </a:cubicBezTo>
                  <a:cubicBezTo>
                    <a:pt x="169" y="48"/>
                    <a:pt x="198" y="76"/>
                    <a:pt x="225" y="106"/>
                  </a:cubicBezTo>
                  <a:cubicBezTo>
                    <a:pt x="245" y="127"/>
                    <a:pt x="246" y="158"/>
                    <a:pt x="227" y="178"/>
                  </a:cubicBezTo>
                  <a:cubicBezTo>
                    <a:pt x="205" y="202"/>
                    <a:pt x="181" y="223"/>
                    <a:pt x="159" y="244"/>
                  </a:cubicBezTo>
                  <a:cubicBezTo>
                    <a:pt x="107" y="193"/>
                    <a:pt x="54" y="140"/>
                    <a:pt x="0" y="87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2017073" y="3372591"/>
              <a:ext cx="119627" cy="117682"/>
            </a:xfrm>
            <a:custGeom>
              <a:avLst/>
              <a:gdLst>
                <a:gd name="T0" fmla="*/ 0 w 104"/>
                <a:gd name="T1" fmla="*/ 102 h 102"/>
                <a:gd name="T2" fmla="*/ 0 w 104"/>
                <a:gd name="T3" fmla="*/ 0 h 102"/>
                <a:gd name="T4" fmla="*/ 104 w 104"/>
                <a:gd name="T5" fmla="*/ 0 h 102"/>
                <a:gd name="T6" fmla="*/ 104 w 104"/>
                <a:gd name="T7" fmla="*/ 102 h 102"/>
                <a:gd name="T8" fmla="*/ 0 w 10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2">
                  <a:moveTo>
                    <a:pt x="0" y="102"/>
                  </a:moveTo>
                  <a:cubicBezTo>
                    <a:pt x="0" y="68"/>
                    <a:pt x="0" y="34"/>
                    <a:pt x="0" y="0"/>
                  </a:cubicBezTo>
                  <a:cubicBezTo>
                    <a:pt x="35" y="0"/>
                    <a:pt x="69" y="0"/>
                    <a:pt x="104" y="0"/>
                  </a:cubicBezTo>
                  <a:cubicBezTo>
                    <a:pt x="104" y="34"/>
                    <a:pt x="104" y="67"/>
                    <a:pt x="104" y="102"/>
                  </a:cubicBezTo>
                  <a:cubicBezTo>
                    <a:pt x="70" y="102"/>
                    <a:pt x="36" y="102"/>
                    <a:pt x="0" y="102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2018045" y="3128475"/>
              <a:ext cx="118654" cy="118654"/>
            </a:xfrm>
            <a:custGeom>
              <a:avLst/>
              <a:gdLst>
                <a:gd name="T0" fmla="*/ 103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3" y="103"/>
                  </a:moveTo>
                  <a:cubicBezTo>
                    <a:pt x="68" y="103"/>
                    <a:pt x="34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4"/>
                    <a:pt x="103" y="68"/>
                    <a:pt x="103" y="103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auto">
            <a:xfrm>
              <a:off x="2018045" y="3616708"/>
              <a:ext cx="118654" cy="118654"/>
            </a:xfrm>
            <a:custGeom>
              <a:avLst/>
              <a:gdLst>
                <a:gd name="T0" fmla="*/ 103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3" y="103"/>
                  </a:moveTo>
                  <a:cubicBezTo>
                    <a:pt x="68" y="103"/>
                    <a:pt x="35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3"/>
                    <a:pt x="103" y="67"/>
                    <a:pt x="103" y="103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2405063" y="4137747"/>
            <a:ext cx="2657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pc="300" dirty="0" smtClean="0">
                <a:solidFill>
                  <a:srgbClr val="67B3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HK" altLang="en-US" sz="2800" b="1" spc="300" dirty="0">
              <a:solidFill>
                <a:srgbClr val="67B3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048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（三）教学媒体的</a:t>
            </a:r>
            <a:r>
              <a:rPr lang="zh-CN" altLang="en-US" dirty="0">
                <a:solidFill>
                  <a:srgbClr val="3F7E00"/>
                </a:solidFill>
              </a:rPr>
              <a:t>分类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4208398" y="2982274"/>
            <a:ext cx="2272552" cy="2977618"/>
            <a:chOff x="3297486" y="2982274"/>
            <a:chExt cx="2272552" cy="2977618"/>
          </a:xfrm>
        </p:grpSpPr>
        <p:sp>
          <p:nvSpPr>
            <p:cNvPr id="6" name="圆角矩形 5"/>
            <p:cNvSpPr/>
            <p:nvPr/>
          </p:nvSpPr>
          <p:spPr>
            <a:xfrm>
              <a:off x="3297486" y="2982274"/>
              <a:ext cx="2272552" cy="2977618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zh-CN" alt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557571" y="3178422"/>
              <a:ext cx="1800223" cy="258532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dirty="0" smtClean="0">
                  <a:solidFill>
                    <a:schemeClr val="accent1"/>
                  </a:solidFill>
                </a:rPr>
                <a:t>按媒体作用于人体器官和信息的流向分类：</a:t>
              </a:r>
              <a:endParaRPr lang="en-US" altLang="zh-CN" dirty="0" smtClean="0">
                <a:solidFill>
                  <a:schemeClr val="accent1"/>
                </a:solidFill>
              </a:endParaRPr>
            </a:p>
            <a:p>
              <a:endParaRPr lang="en-US" altLang="zh-CN" dirty="0" smtClean="0">
                <a:solidFill>
                  <a:schemeClr val="accent1"/>
                </a:solidFill>
              </a:endParaRPr>
            </a:p>
            <a:p>
              <a:r>
                <a:rPr lang="zh-CN" altLang="zh-CN" dirty="0" smtClean="0">
                  <a:latin typeface="Calibri"/>
                </a:rPr>
                <a:t>①</a:t>
              </a:r>
              <a:r>
                <a:rPr lang="zh-CN" altLang="en-US" dirty="0" smtClean="0">
                  <a:latin typeface="Calibri"/>
                </a:rPr>
                <a:t>视觉媒体</a:t>
              </a: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zh-CN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②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听觉媒体</a:t>
              </a:r>
              <a:endPara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③综合媒体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905438" y="2982274"/>
            <a:ext cx="2272552" cy="3265734"/>
            <a:chOff x="6212238" y="2982274"/>
            <a:chExt cx="2272552" cy="3265734"/>
          </a:xfrm>
        </p:grpSpPr>
        <p:sp>
          <p:nvSpPr>
            <p:cNvPr id="5" name="圆角矩形 4"/>
            <p:cNvSpPr/>
            <p:nvPr/>
          </p:nvSpPr>
          <p:spPr>
            <a:xfrm>
              <a:off x="6212238" y="2982274"/>
              <a:ext cx="2272552" cy="2977618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zh-CN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96115" y="3108687"/>
              <a:ext cx="1800223" cy="313932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dirty="0" smtClean="0">
                  <a:solidFill>
                    <a:schemeClr val="accent1"/>
                  </a:solidFill>
                </a:rPr>
                <a:t>按媒体的物理性能分类：</a:t>
              </a:r>
              <a:endParaRPr lang="en-US" altLang="zh-CN" dirty="0" smtClean="0">
                <a:solidFill>
                  <a:schemeClr val="accent1"/>
                </a:solidFill>
              </a:endParaRPr>
            </a:p>
            <a:p>
              <a:endParaRPr lang="en-US" altLang="zh-CN" dirty="0" smtClean="0">
                <a:solidFill>
                  <a:schemeClr val="accent1"/>
                </a:solidFill>
              </a:endParaRPr>
            </a:p>
            <a:p>
              <a:r>
                <a:rPr lang="zh-CN" altLang="zh-CN" dirty="0" smtClean="0">
                  <a:latin typeface="Calibri"/>
                </a:rPr>
                <a:t>①</a:t>
              </a:r>
              <a:r>
                <a:rPr lang="zh-CN" altLang="en-US" dirty="0" smtClean="0">
                  <a:latin typeface="Calibri"/>
                </a:rPr>
                <a:t>光学投影媒体</a:t>
              </a: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zh-CN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②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电声媒体</a:t>
              </a:r>
              <a:endPara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③电视类媒体</a:t>
              </a:r>
              <a:endPara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④计算机类媒体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602478" y="2982274"/>
            <a:ext cx="2272552" cy="2977618"/>
            <a:chOff x="9126990" y="2982274"/>
            <a:chExt cx="2272552" cy="2977618"/>
          </a:xfrm>
        </p:grpSpPr>
        <p:sp>
          <p:nvSpPr>
            <p:cNvPr id="9" name="圆角矩形 8"/>
            <p:cNvSpPr/>
            <p:nvPr/>
          </p:nvSpPr>
          <p:spPr>
            <a:xfrm>
              <a:off x="9126990" y="2982274"/>
              <a:ext cx="2272552" cy="2977618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zh-CN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420403" y="3110627"/>
              <a:ext cx="1800223" cy="175432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b="1" dirty="0" smtClean="0">
                  <a:solidFill>
                    <a:schemeClr val="accent1"/>
                  </a:solidFill>
                </a:rPr>
                <a:t>按媒体的历史发展分类：</a:t>
              </a:r>
              <a:endParaRPr lang="en-US" altLang="zh-CN" b="1" dirty="0" smtClean="0">
                <a:solidFill>
                  <a:schemeClr val="accent1"/>
                </a:solidFill>
              </a:endParaRPr>
            </a:p>
            <a:p>
              <a:endParaRPr lang="en-US" altLang="zh-CN" b="1" dirty="0" smtClean="0">
                <a:solidFill>
                  <a:schemeClr val="accent1"/>
                </a:solidFill>
              </a:endParaRPr>
            </a:p>
            <a:p>
              <a:r>
                <a:rPr lang="zh-CN" altLang="zh-CN" dirty="0" smtClean="0">
                  <a:latin typeface="Calibri"/>
                </a:rPr>
                <a:t>①</a:t>
              </a:r>
              <a:r>
                <a:rPr lang="zh-CN" altLang="en-US" dirty="0" smtClean="0">
                  <a:latin typeface="Calibri"/>
                </a:rPr>
                <a:t>传统媒体</a:t>
              </a: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zh-CN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②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现代媒体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511358" y="2982274"/>
            <a:ext cx="2272552" cy="2977618"/>
            <a:chOff x="731070" y="2982274"/>
            <a:chExt cx="2272552" cy="2977618"/>
          </a:xfrm>
        </p:grpSpPr>
        <p:sp>
          <p:nvSpPr>
            <p:cNvPr id="11" name="圆角矩形 10"/>
            <p:cNvSpPr/>
            <p:nvPr/>
          </p:nvSpPr>
          <p:spPr>
            <a:xfrm>
              <a:off x="731070" y="2982274"/>
              <a:ext cx="2272552" cy="2977618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zh-CN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91155" y="3178422"/>
              <a:ext cx="1800223" cy="258532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dirty="0" smtClean="0">
                  <a:solidFill>
                    <a:schemeClr val="accent1"/>
                  </a:solidFill>
                </a:rPr>
                <a:t>按媒体的表达手段分类：</a:t>
              </a:r>
              <a:endParaRPr lang="en-US" altLang="zh-CN" dirty="0" smtClean="0">
                <a:solidFill>
                  <a:schemeClr val="accent1"/>
                </a:solidFill>
              </a:endParaRPr>
            </a:p>
            <a:p>
              <a:endParaRPr lang="en-US" altLang="zh-CN" dirty="0" smtClean="0">
                <a:solidFill>
                  <a:schemeClr val="accent1"/>
                </a:solidFill>
              </a:endParaRPr>
            </a:p>
            <a:p>
              <a:r>
                <a:rPr lang="zh-CN" altLang="zh-CN" dirty="0" smtClean="0">
                  <a:latin typeface="Calibri"/>
                </a:rPr>
                <a:t>①</a:t>
              </a:r>
              <a:r>
                <a:rPr lang="zh-CN" altLang="en-US" dirty="0" smtClean="0">
                  <a:latin typeface="Calibri"/>
                </a:rPr>
                <a:t>口语媒体</a:t>
              </a: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zh-CN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②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媒体</a:t>
              </a:r>
              <a:endPara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③电子媒体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889760" y="2048256"/>
            <a:ext cx="908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由于着眼点不同，现代教学媒体的分类方法有多种，通常有以下四种分类方法。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524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（三）教学媒体的分类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accent1"/>
                </a:solidFill>
              </a:rPr>
              <a:t>传统教学媒体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24000" y="3950677"/>
            <a:ext cx="190137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现代教学媒体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4330700" y="2951018"/>
            <a:ext cx="7727188" cy="3906982"/>
          </a:xfrm>
        </p:spPr>
        <p:txBody>
          <a:bodyPr>
            <a:normAutofit/>
          </a:bodyPr>
          <a:lstStyle/>
          <a:p>
            <a:pPr marL="540000"/>
            <a:r>
              <a:rPr lang="zh-CN" altLang="en-US" dirty="0" smtClean="0"/>
              <a:t>传统教学中常用的媒体称为传统教学媒体。</a:t>
            </a:r>
            <a:endParaRPr lang="en-US" altLang="zh-CN" dirty="0" smtClean="0"/>
          </a:p>
          <a:p>
            <a:pPr marL="19710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</a:t>
            </a:r>
            <a:r>
              <a:rPr lang="zh-CN" altLang="en-US" dirty="0" smtClean="0"/>
              <a:t>例如，教师语言、黑板、粉笔、挂图、标本、模型、实验演示装置等。</a:t>
            </a:r>
            <a:endParaRPr lang="en-US" altLang="zh-CN" dirty="0" smtClean="0"/>
          </a:p>
          <a:p>
            <a:endParaRPr lang="zh-CN" altLang="en-US" sz="1600" dirty="0" smtClean="0"/>
          </a:p>
          <a:p>
            <a:endParaRPr lang="zh-CN" altLang="en-US" sz="1600" dirty="0"/>
          </a:p>
          <a:p>
            <a:endParaRPr lang="zh-CN" altLang="en-US" sz="1600" dirty="0"/>
          </a:p>
          <a:p>
            <a:endParaRPr lang="en-US" altLang="zh-CN" sz="1600" dirty="0" smtClean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pPr marL="0" indent="0">
              <a:buNone/>
            </a:pPr>
            <a:r>
              <a:rPr lang="zh-CN" altLang="en-US" dirty="0" smtClean="0"/>
              <a:t>                语言媒体           实物媒体           印刷媒体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89760" y="2048256"/>
            <a:ext cx="908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本书主要从教学媒体发展的历史将其分为：</a:t>
            </a:r>
            <a:r>
              <a:rPr lang="zh-CN" altLang="en-US" b="1" dirty="0" smtClean="0"/>
              <a:t>传统教学媒体和现代教学媒体。</a:t>
            </a:r>
            <a:endParaRPr lang="zh-CN" altLang="en-US" b="1" dirty="0"/>
          </a:p>
        </p:txBody>
      </p:sp>
      <p:sp>
        <p:nvSpPr>
          <p:cNvPr id="13" name="右箭头 12"/>
          <p:cNvSpPr/>
          <p:nvPr/>
        </p:nvSpPr>
        <p:spPr>
          <a:xfrm>
            <a:off x="3505199" y="333254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下箭头 8"/>
          <p:cNvSpPr/>
          <p:nvPr/>
        </p:nvSpPr>
        <p:spPr>
          <a:xfrm rot="2400000">
            <a:off x="6690477" y="3976503"/>
            <a:ext cx="182378" cy="1858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下箭头 14"/>
          <p:cNvSpPr/>
          <p:nvPr/>
        </p:nvSpPr>
        <p:spPr>
          <a:xfrm>
            <a:off x="7445264" y="4205678"/>
            <a:ext cx="224565" cy="1373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下箭头 15"/>
          <p:cNvSpPr/>
          <p:nvPr/>
        </p:nvSpPr>
        <p:spPr>
          <a:xfrm rot="-2400000">
            <a:off x="8242232" y="4004208"/>
            <a:ext cx="182378" cy="1858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383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（三）教学媒体的分类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accent1"/>
                </a:solidFill>
              </a:rPr>
              <a:t>传统教学媒体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24000" y="3950677"/>
            <a:ext cx="190137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现代教学媒体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4330700" y="3291972"/>
            <a:ext cx="7727188" cy="2998003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语言媒体：</a:t>
            </a:r>
            <a:r>
              <a:rPr lang="zh-CN" altLang="en-US" dirty="0" smtClean="0"/>
              <a:t>语言媒体是人类历史上既古老又原始的一种信息传播媒体，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</a:t>
            </a:r>
            <a:r>
              <a:rPr lang="zh-CN" altLang="en-US" dirty="0" smtClean="0"/>
              <a:t>语言作为一种符号，代表事物与现象成为人类最早使用和交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</a:t>
            </a:r>
            <a:r>
              <a:rPr lang="zh-CN" altLang="en-US" dirty="0" smtClean="0"/>
              <a:t>流的媒体。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</a:t>
            </a:r>
            <a:r>
              <a:rPr lang="zh-CN" altLang="en-US" dirty="0" smtClean="0"/>
              <a:t>从开始描述简单的事物现象开始，发展到描述复杂的事物与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</a:t>
            </a:r>
            <a:r>
              <a:rPr lang="zh-CN" altLang="en-US" dirty="0" smtClean="0"/>
              <a:t>现象，语言越来越丰富，使得信息量更大，因此被称为教学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</a:t>
            </a:r>
            <a:r>
              <a:rPr lang="zh-CN" altLang="en-US" dirty="0" smtClean="0"/>
              <a:t>的主要媒体。</a:t>
            </a:r>
            <a:endParaRPr lang="zh-CN" altLang="en-US" dirty="0"/>
          </a:p>
          <a:p>
            <a:endParaRPr lang="zh-CN" altLang="en-US" sz="1600" dirty="0"/>
          </a:p>
          <a:p>
            <a:endParaRPr lang="en-US" altLang="zh-CN" sz="1600" dirty="0" smtClean="0"/>
          </a:p>
          <a:p>
            <a:endParaRPr lang="en-US" altLang="zh-CN" sz="1600" dirty="0" smtClean="0"/>
          </a:p>
          <a:p>
            <a:endParaRPr lang="en-US" altLang="zh-CN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889760" y="2048256"/>
            <a:ext cx="908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本书主要从教学媒体发展的历史将其分为：</a:t>
            </a:r>
            <a:r>
              <a:rPr lang="zh-CN" altLang="en-US" b="1" dirty="0" smtClean="0"/>
              <a:t>传统教学媒体和现代教学媒体。</a:t>
            </a:r>
            <a:endParaRPr lang="zh-CN" altLang="en-US" b="1" dirty="0"/>
          </a:p>
        </p:txBody>
      </p:sp>
      <p:sp>
        <p:nvSpPr>
          <p:cNvPr id="13" name="右箭头 12"/>
          <p:cNvSpPr/>
          <p:nvPr/>
        </p:nvSpPr>
        <p:spPr>
          <a:xfrm>
            <a:off x="3505199" y="333254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007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（三）教学媒体的分类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accent1"/>
                </a:solidFill>
              </a:rPr>
              <a:t>传统教学媒体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24000" y="3950677"/>
            <a:ext cx="190137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现代教学媒体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4330700" y="3291972"/>
            <a:ext cx="7727188" cy="2402266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1"/>
                </a:solidFill>
              </a:rPr>
              <a:t>实物</a:t>
            </a:r>
            <a:r>
              <a:rPr lang="zh-CN" altLang="en-US" b="1" dirty="0" smtClean="0">
                <a:solidFill>
                  <a:schemeClr val="accent1"/>
                </a:solidFill>
              </a:rPr>
              <a:t>媒体：</a:t>
            </a:r>
            <a:r>
              <a:rPr lang="zh-CN" altLang="en-US" dirty="0" smtClean="0"/>
              <a:t>包括教师课堂使用的挂图、标本、模型、实验演示装置等。</a:t>
            </a:r>
            <a:endParaRPr lang="zh-CN" altLang="en-US" dirty="0"/>
          </a:p>
          <a:p>
            <a:endParaRPr lang="zh-CN" altLang="en-US" sz="1600" dirty="0"/>
          </a:p>
          <a:p>
            <a:endParaRPr lang="en-US" altLang="zh-CN" sz="1600" dirty="0" smtClean="0"/>
          </a:p>
          <a:p>
            <a:endParaRPr lang="en-US" altLang="zh-CN" sz="1600" dirty="0" smtClean="0"/>
          </a:p>
          <a:p>
            <a:endParaRPr lang="en-US" altLang="zh-CN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889760" y="2048256"/>
            <a:ext cx="908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本书主要从教学媒体发展的历史将其分为：</a:t>
            </a:r>
            <a:r>
              <a:rPr lang="zh-CN" altLang="en-US" b="1" dirty="0" smtClean="0"/>
              <a:t>传统教学媒体和现代教学媒体。</a:t>
            </a:r>
            <a:endParaRPr lang="zh-CN" altLang="en-US" b="1" dirty="0"/>
          </a:p>
        </p:txBody>
      </p:sp>
      <p:sp>
        <p:nvSpPr>
          <p:cNvPr id="13" name="右箭头 12"/>
          <p:cNvSpPr/>
          <p:nvPr/>
        </p:nvSpPr>
        <p:spPr>
          <a:xfrm>
            <a:off x="3505199" y="333254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417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（三）教学媒体的分类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accent1"/>
                </a:solidFill>
              </a:rPr>
              <a:t>传统教学媒体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24000" y="3950677"/>
            <a:ext cx="190137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现代教学媒体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4330700" y="3291972"/>
            <a:ext cx="7727188" cy="1917357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1"/>
                </a:solidFill>
              </a:rPr>
              <a:t>印刷</a:t>
            </a:r>
            <a:r>
              <a:rPr lang="zh-CN" altLang="en-US" b="1" dirty="0" smtClean="0">
                <a:solidFill>
                  <a:schemeClr val="accent1"/>
                </a:solidFill>
              </a:rPr>
              <a:t>媒体：</a:t>
            </a:r>
            <a:r>
              <a:rPr lang="zh-CN" altLang="en-US" dirty="0" smtClean="0"/>
              <a:t>是指各种印刷的教学资料。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                    </a:t>
            </a:r>
            <a:r>
              <a:rPr lang="zh-CN" altLang="en-US" sz="1600" dirty="0" smtClean="0"/>
              <a:t>例如，教科书、挂图以及辞典、杂志、报纸和教学指导书等。</a:t>
            </a:r>
            <a:endParaRPr lang="en-US" altLang="zh-CN" sz="1600" dirty="0" smtClean="0"/>
          </a:p>
          <a:p>
            <a:endParaRPr lang="en-US" altLang="zh-CN" sz="1600" dirty="0" smtClean="0"/>
          </a:p>
          <a:p>
            <a:endParaRPr lang="en-US" altLang="zh-CN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889760" y="2048256"/>
            <a:ext cx="908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本书主要从教学媒体发展的历史将其分为：</a:t>
            </a:r>
            <a:r>
              <a:rPr lang="zh-CN" altLang="en-US" b="1" dirty="0" smtClean="0"/>
              <a:t>传统教学媒体和现代教学媒体。</a:t>
            </a:r>
            <a:endParaRPr lang="zh-CN" altLang="en-US" b="1" dirty="0"/>
          </a:p>
        </p:txBody>
      </p:sp>
      <p:sp>
        <p:nvSpPr>
          <p:cNvPr id="13" name="右箭头 12"/>
          <p:cNvSpPr/>
          <p:nvPr/>
        </p:nvSpPr>
        <p:spPr>
          <a:xfrm>
            <a:off x="3505199" y="333254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818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（三）教学媒体的分类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accent1"/>
                </a:solidFill>
              </a:rPr>
              <a:t>传统教学媒体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24000" y="3950677"/>
            <a:ext cx="190137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现代教学媒体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4330700" y="3291972"/>
            <a:ext cx="7727188" cy="3302792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优势与劣势</a:t>
            </a:r>
            <a:endParaRPr lang="en-US" altLang="zh-CN" b="1" dirty="0" smtClean="0">
              <a:solidFill>
                <a:schemeClr val="accent1"/>
              </a:solidFill>
            </a:endParaRPr>
          </a:p>
          <a:p>
            <a:r>
              <a:rPr lang="zh-CN" altLang="en-US" b="1" dirty="0" smtClean="0">
                <a:solidFill>
                  <a:schemeClr val="accent1"/>
                </a:solidFill>
              </a:rPr>
              <a:t>优势：</a:t>
            </a:r>
            <a:r>
              <a:rPr lang="zh-CN" altLang="en-US" dirty="0" smtClean="0"/>
              <a:t>简便易行，经济实惠；对学生潜移默化的熏陶作用。</a:t>
            </a:r>
            <a:endParaRPr lang="en-US" altLang="zh-CN" dirty="0" smtClean="0"/>
          </a:p>
          <a:p>
            <a:r>
              <a:rPr lang="zh-CN" altLang="en-US" b="1" dirty="0" smtClean="0">
                <a:solidFill>
                  <a:schemeClr val="accent1"/>
                </a:solidFill>
              </a:rPr>
              <a:t>劣势：</a:t>
            </a:r>
            <a:r>
              <a:rPr lang="zh-CN" altLang="en-US" dirty="0" smtClean="0"/>
              <a:t>受技术程度限制；受时空的限制；传达的信息是静止的，无法准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</a:t>
            </a:r>
            <a:r>
              <a:rPr lang="zh-CN" altLang="en-US" dirty="0" smtClean="0"/>
              <a:t>确地让学生感受到相遇运动的特点。</a:t>
            </a:r>
            <a:endParaRPr lang="en-US" altLang="zh-CN" dirty="0" smtClean="0"/>
          </a:p>
          <a:p>
            <a:endParaRPr lang="en-US" altLang="zh-CN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889760" y="2048256"/>
            <a:ext cx="908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本书主要从教学媒体发展的历史将其分为：</a:t>
            </a:r>
            <a:r>
              <a:rPr lang="zh-CN" altLang="en-US" b="1" dirty="0" smtClean="0"/>
              <a:t>传统教学媒体和现代教学媒体。</a:t>
            </a:r>
            <a:endParaRPr lang="zh-CN" altLang="en-US" b="1" dirty="0"/>
          </a:p>
        </p:txBody>
      </p:sp>
      <p:sp>
        <p:nvSpPr>
          <p:cNvPr id="13" name="右箭头 12"/>
          <p:cNvSpPr/>
          <p:nvPr/>
        </p:nvSpPr>
        <p:spPr>
          <a:xfrm>
            <a:off x="3505199" y="333254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10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对角圆角矩形 18"/>
          <p:cNvSpPr/>
          <p:nvPr/>
        </p:nvSpPr>
        <p:spPr>
          <a:xfrm>
            <a:off x="7663542" y="109637"/>
            <a:ext cx="1538447" cy="413951"/>
          </a:xfrm>
          <a:prstGeom prst="round2DiagRect">
            <a:avLst/>
          </a:prstGeom>
          <a:solidFill>
            <a:srgbClr val="07B4D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对角圆角矩形 17"/>
          <p:cNvSpPr/>
          <p:nvPr/>
        </p:nvSpPr>
        <p:spPr>
          <a:xfrm>
            <a:off x="5946493" y="106536"/>
            <a:ext cx="1538447" cy="413951"/>
          </a:xfrm>
          <a:prstGeom prst="round2DiagRect">
            <a:avLst/>
          </a:prstGeom>
          <a:solidFill>
            <a:srgbClr val="67B3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对角圆角矩形 16"/>
          <p:cNvSpPr/>
          <p:nvPr/>
        </p:nvSpPr>
        <p:spPr>
          <a:xfrm>
            <a:off x="4274319" y="110343"/>
            <a:ext cx="1538447" cy="413951"/>
          </a:xfrm>
          <a:prstGeom prst="round2DiagRect">
            <a:avLst/>
          </a:prstGeom>
          <a:solidFill>
            <a:srgbClr val="F7E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对角圆角矩形 15"/>
          <p:cNvSpPr/>
          <p:nvPr/>
        </p:nvSpPr>
        <p:spPr>
          <a:xfrm>
            <a:off x="2589212" y="113214"/>
            <a:ext cx="1538447" cy="413951"/>
          </a:xfrm>
          <a:prstGeom prst="round2Diag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1567543" y="522514"/>
            <a:ext cx="9579429" cy="0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720596" y="118346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教学目标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206240" y="130632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597301" y="144473"/>
            <a:ext cx="954107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78688" y="88108"/>
            <a:ext cx="1415772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内容要点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784629" y="144473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课后练习</a:t>
            </a:r>
          </a:p>
        </p:txBody>
      </p:sp>
      <p:cxnSp>
        <p:nvCxnSpPr>
          <p:cNvPr id="21" name="直接连接符 20"/>
          <p:cNvCxnSpPr/>
          <p:nvPr/>
        </p:nvCxnSpPr>
        <p:spPr>
          <a:xfrm>
            <a:off x="5873729" y="144473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572103" y="144472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3172717" y="1551265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126957" y="1735931"/>
            <a:ext cx="0" cy="3386138"/>
          </a:xfrm>
          <a:prstGeom prst="line">
            <a:avLst/>
          </a:prstGeom>
          <a:ln>
            <a:solidFill>
              <a:srgbClr val="67B35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7191376" y="2123914"/>
            <a:ext cx="3227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 smtClean="0">
                <a:solidFill>
                  <a:srgbClr val="67B3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教学媒体的含义</a:t>
            </a:r>
            <a:endParaRPr lang="zh-HK" altLang="en-US" sz="2800" b="1" spc="300" dirty="0">
              <a:solidFill>
                <a:srgbClr val="67B3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191377" y="3158266"/>
            <a:ext cx="2977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 smtClean="0">
                <a:solidFill>
                  <a:srgbClr val="67B3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教学媒体的特征</a:t>
            </a:r>
            <a:endParaRPr lang="zh-HK" altLang="en-US" sz="2800" b="1" spc="300" dirty="0">
              <a:solidFill>
                <a:srgbClr val="67B3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191377" y="4116418"/>
            <a:ext cx="2977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 smtClean="0">
                <a:solidFill>
                  <a:srgbClr val="67B3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教学媒体的分类</a:t>
            </a:r>
            <a:endParaRPr lang="zh-HK" altLang="en-US" sz="2800" b="1" spc="300" dirty="0">
              <a:solidFill>
                <a:srgbClr val="67B3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2759870" y="2197034"/>
            <a:ext cx="1947861" cy="1940713"/>
            <a:chOff x="1709739" y="2636838"/>
            <a:chExt cx="1590160" cy="1584325"/>
          </a:xfrm>
          <a:solidFill>
            <a:srgbClr val="E74E3E"/>
          </a:solidFill>
          <a:effectLst/>
        </p:grpSpPr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1709739" y="2636838"/>
              <a:ext cx="1468102" cy="1467130"/>
            </a:xfrm>
            <a:custGeom>
              <a:avLst/>
              <a:gdLst>
                <a:gd name="T0" fmla="*/ 691 w 1276"/>
                <a:gd name="T1" fmla="*/ 1168 h 1274"/>
                <a:gd name="T2" fmla="*/ 662 w 1276"/>
                <a:gd name="T3" fmla="*/ 1267 h 1274"/>
                <a:gd name="T4" fmla="*/ 654 w 1276"/>
                <a:gd name="T5" fmla="*/ 1273 h 1274"/>
                <a:gd name="T6" fmla="*/ 643 w 1276"/>
                <a:gd name="T7" fmla="*/ 1274 h 1274"/>
                <a:gd name="T8" fmla="*/ 172 w 1276"/>
                <a:gd name="T9" fmla="*/ 1274 h 1274"/>
                <a:gd name="T10" fmla="*/ 81 w 1276"/>
                <a:gd name="T11" fmla="*/ 1253 h 1274"/>
                <a:gd name="T12" fmla="*/ 1 w 1276"/>
                <a:gd name="T13" fmla="*/ 1113 h 1274"/>
                <a:gd name="T14" fmla="*/ 0 w 1276"/>
                <a:gd name="T15" fmla="*/ 892 h 1274"/>
                <a:gd name="T16" fmla="*/ 0 w 1276"/>
                <a:gd name="T17" fmla="*/ 170 h 1274"/>
                <a:gd name="T18" fmla="*/ 170 w 1276"/>
                <a:gd name="T19" fmla="*/ 0 h 1274"/>
                <a:gd name="T20" fmla="*/ 1110 w 1276"/>
                <a:gd name="T21" fmla="*/ 0 h 1274"/>
                <a:gd name="T22" fmla="*/ 1273 w 1276"/>
                <a:gd name="T23" fmla="*/ 131 h 1274"/>
                <a:gd name="T24" fmla="*/ 1276 w 1276"/>
                <a:gd name="T25" fmla="*/ 168 h 1274"/>
                <a:gd name="T26" fmla="*/ 1276 w 1276"/>
                <a:gd name="T27" fmla="*/ 629 h 1274"/>
                <a:gd name="T28" fmla="*/ 1275 w 1276"/>
                <a:gd name="T29" fmla="*/ 645 h 1274"/>
                <a:gd name="T30" fmla="*/ 1171 w 1276"/>
                <a:gd name="T31" fmla="*/ 659 h 1274"/>
                <a:gd name="T32" fmla="*/ 1171 w 1276"/>
                <a:gd name="T33" fmla="*/ 214 h 1274"/>
                <a:gd name="T34" fmla="*/ 106 w 1276"/>
                <a:gd name="T35" fmla="*/ 214 h 1274"/>
                <a:gd name="T36" fmla="*/ 106 w 1276"/>
                <a:gd name="T37" fmla="*/ 230 h 1274"/>
                <a:gd name="T38" fmla="*/ 105 w 1276"/>
                <a:gd name="T39" fmla="*/ 1102 h 1274"/>
                <a:gd name="T40" fmla="*/ 171 w 1276"/>
                <a:gd name="T41" fmla="*/ 1168 h 1274"/>
                <a:gd name="T42" fmla="*/ 671 w 1276"/>
                <a:gd name="T43" fmla="*/ 1168 h 1274"/>
                <a:gd name="T44" fmla="*/ 691 w 1276"/>
                <a:gd name="T45" fmla="*/ 1168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76" h="1274">
                  <a:moveTo>
                    <a:pt x="691" y="1168"/>
                  </a:moveTo>
                  <a:cubicBezTo>
                    <a:pt x="681" y="1203"/>
                    <a:pt x="672" y="1235"/>
                    <a:pt x="662" y="1267"/>
                  </a:cubicBezTo>
                  <a:cubicBezTo>
                    <a:pt x="661" y="1270"/>
                    <a:pt x="657" y="1272"/>
                    <a:pt x="654" y="1273"/>
                  </a:cubicBezTo>
                  <a:cubicBezTo>
                    <a:pt x="651" y="1274"/>
                    <a:pt x="647" y="1274"/>
                    <a:pt x="643" y="1274"/>
                  </a:cubicBezTo>
                  <a:cubicBezTo>
                    <a:pt x="486" y="1274"/>
                    <a:pt x="329" y="1273"/>
                    <a:pt x="172" y="1274"/>
                  </a:cubicBezTo>
                  <a:cubicBezTo>
                    <a:pt x="140" y="1274"/>
                    <a:pt x="109" y="1269"/>
                    <a:pt x="81" y="1253"/>
                  </a:cubicBezTo>
                  <a:cubicBezTo>
                    <a:pt x="29" y="1221"/>
                    <a:pt x="1" y="1174"/>
                    <a:pt x="1" y="1113"/>
                  </a:cubicBezTo>
                  <a:cubicBezTo>
                    <a:pt x="0" y="1039"/>
                    <a:pt x="0" y="966"/>
                    <a:pt x="0" y="892"/>
                  </a:cubicBezTo>
                  <a:cubicBezTo>
                    <a:pt x="0" y="651"/>
                    <a:pt x="0" y="411"/>
                    <a:pt x="0" y="170"/>
                  </a:cubicBezTo>
                  <a:cubicBezTo>
                    <a:pt x="0" y="68"/>
                    <a:pt x="68" y="0"/>
                    <a:pt x="170" y="0"/>
                  </a:cubicBezTo>
                  <a:cubicBezTo>
                    <a:pt x="483" y="0"/>
                    <a:pt x="797" y="0"/>
                    <a:pt x="1110" y="0"/>
                  </a:cubicBezTo>
                  <a:cubicBezTo>
                    <a:pt x="1194" y="0"/>
                    <a:pt x="1258" y="51"/>
                    <a:pt x="1273" y="131"/>
                  </a:cubicBezTo>
                  <a:cubicBezTo>
                    <a:pt x="1276" y="143"/>
                    <a:pt x="1276" y="156"/>
                    <a:pt x="1276" y="168"/>
                  </a:cubicBezTo>
                  <a:cubicBezTo>
                    <a:pt x="1276" y="322"/>
                    <a:pt x="1276" y="475"/>
                    <a:pt x="1276" y="629"/>
                  </a:cubicBezTo>
                  <a:cubicBezTo>
                    <a:pt x="1276" y="634"/>
                    <a:pt x="1276" y="638"/>
                    <a:pt x="1275" y="645"/>
                  </a:cubicBezTo>
                  <a:cubicBezTo>
                    <a:pt x="1239" y="640"/>
                    <a:pt x="1205" y="643"/>
                    <a:pt x="1171" y="659"/>
                  </a:cubicBezTo>
                  <a:cubicBezTo>
                    <a:pt x="1171" y="509"/>
                    <a:pt x="1171" y="362"/>
                    <a:pt x="1171" y="214"/>
                  </a:cubicBezTo>
                  <a:cubicBezTo>
                    <a:pt x="816" y="214"/>
                    <a:pt x="462" y="214"/>
                    <a:pt x="106" y="214"/>
                  </a:cubicBezTo>
                  <a:cubicBezTo>
                    <a:pt x="106" y="219"/>
                    <a:pt x="106" y="224"/>
                    <a:pt x="106" y="230"/>
                  </a:cubicBezTo>
                  <a:cubicBezTo>
                    <a:pt x="106" y="521"/>
                    <a:pt x="106" y="812"/>
                    <a:pt x="105" y="1102"/>
                  </a:cubicBezTo>
                  <a:cubicBezTo>
                    <a:pt x="105" y="1141"/>
                    <a:pt x="125" y="1169"/>
                    <a:pt x="171" y="1168"/>
                  </a:cubicBezTo>
                  <a:cubicBezTo>
                    <a:pt x="338" y="1167"/>
                    <a:pt x="504" y="1168"/>
                    <a:pt x="671" y="1168"/>
                  </a:cubicBezTo>
                  <a:cubicBezTo>
                    <a:pt x="677" y="1168"/>
                    <a:pt x="683" y="1168"/>
                    <a:pt x="691" y="1168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2" name="Freeform 7"/>
            <p:cNvSpPr>
              <a:spLocks noEditPoints="1"/>
            </p:cNvSpPr>
            <p:nvPr/>
          </p:nvSpPr>
          <p:spPr bwMode="auto">
            <a:xfrm>
              <a:off x="2571440" y="3653665"/>
              <a:ext cx="569443" cy="567498"/>
            </a:xfrm>
            <a:custGeom>
              <a:avLst/>
              <a:gdLst>
                <a:gd name="T0" fmla="*/ 328 w 495"/>
                <a:gd name="T1" fmla="*/ 1 h 493"/>
                <a:gd name="T2" fmla="*/ 495 w 495"/>
                <a:gd name="T3" fmla="*/ 167 h 493"/>
                <a:gd name="T4" fmla="*/ 427 w 495"/>
                <a:gd name="T5" fmla="*/ 236 h 493"/>
                <a:gd name="T6" fmla="*/ 240 w 495"/>
                <a:gd name="T7" fmla="*/ 421 h 493"/>
                <a:gd name="T8" fmla="*/ 216 w 495"/>
                <a:gd name="T9" fmla="*/ 436 h 493"/>
                <a:gd name="T10" fmla="*/ 40 w 495"/>
                <a:gd name="T11" fmla="*/ 488 h 493"/>
                <a:gd name="T12" fmla="*/ 9 w 495"/>
                <a:gd name="T13" fmla="*/ 484 h 493"/>
                <a:gd name="T14" fmla="*/ 6 w 495"/>
                <a:gd name="T15" fmla="*/ 454 h 493"/>
                <a:gd name="T16" fmla="*/ 58 w 495"/>
                <a:gd name="T17" fmla="*/ 276 h 493"/>
                <a:gd name="T18" fmla="*/ 67 w 495"/>
                <a:gd name="T19" fmla="*/ 259 h 493"/>
                <a:gd name="T20" fmla="*/ 327 w 495"/>
                <a:gd name="T21" fmla="*/ 1 h 493"/>
                <a:gd name="T22" fmla="*/ 328 w 495"/>
                <a:gd name="T23" fmla="*/ 1 h 493"/>
                <a:gd name="T24" fmla="*/ 102 w 495"/>
                <a:gd name="T25" fmla="*/ 292 h 493"/>
                <a:gd name="T26" fmla="*/ 72 w 495"/>
                <a:gd name="T27" fmla="*/ 396 h 493"/>
                <a:gd name="T28" fmla="*/ 74 w 495"/>
                <a:gd name="T29" fmla="*/ 405 h 493"/>
                <a:gd name="T30" fmla="*/ 113 w 495"/>
                <a:gd name="T31" fmla="*/ 418 h 493"/>
                <a:gd name="T32" fmla="*/ 148 w 495"/>
                <a:gd name="T33" fmla="*/ 408 h 493"/>
                <a:gd name="T34" fmla="*/ 200 w 495"/>
                <a:gd name="T35" fmla="*/ 393 h 493"/>
                <a:gd name="T36" fmla="*/ 185 w 495"/>
                <a:gd name="T37" fmla="*/ 316 h 493"/>
                <a:gd name="T38" fmla="*/ 178 w 495"/>
                <a:gd name="T39" fmla="*/ 308 h 493"/>
                <a:gd name="T40" fmla="*/ 102 w 495"/>
                <a:gd name="T41" fmla="*/ 2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5" h="493">
                  <a:moveTo>
                    <a:pt x="328" y="1"/>
                  </a:moveTo>
                  <a:cubicBezTo>
                    <a:pt x="384" y="56"/>
                    <a:pt x="439" y="112"/>
                    <a:pt x="495" y="167"/>
                  </a:cubicBezTo>
                  <a:cubicBezTo>
                    <a:pt x="473" y="190"/>
                    <a:pt x="450" y="213"/>
                    <a:pt x="427" y="236"/>
                  </a:cubicBezTo>
                  <a:cubicBezTo>
                    <a:pt x="365" y="298"/>
                    <a:pt x="303" y="360"/>
                    <a:pt x="240" y="421"/>
                  </a:cubicBezTo>
                  <a:cubicBezTo>
                    <a:pt x="233" y="428"/>
                    <a:pt x="225" y="433"/>
                    <a:pt x="216" y="436"/>
                  </a:cubicBezTo>
                  <a:cubicBezTo>
                    <a:pt x="157" y="454"/>
                    <a:pt x="98" y="471"/>
                    <a:pt x="40" y="488"/>
                  </a:cubicBezTo>
                  <a:cubicBezTo>
                    <a:pt x="28" y="492"/>
                    <a:pt x="18" y="493"/>
                    <a:pt x="9" y="484"/>
                  </a:cubicBezTo>
                  <a:cubicBezTo>
                    <a:pt x="0" y="475"/>
                    <a:pt x="3" y="464"/>
                    <a:pt x="6" y="454"/>
                  </a:cubicBezTo>
                  <a:cubicBezTo>
                    <a:pt x="23" y="395"/>
                    <a:pt x="40" y="335"/>
                    <a:pt x="58" y="276"/>
                  </a:cubicBezTo>
                  <a:cubicBezTo>
                    <a:pt x="60" y="270"/>
                    <a:pt x="63" y="264"/>
                    <a:pt x="67" y="259"/>
                  </a:cubicBezTo>
                  <a:cubicBezTo>
                    <a:pt x="154" y="173"/>
                    <a:pt x="240" y="87"/>
                    <a:pt x="327" y="1"/>
                  </a:cubicBezTo>
                  <a:cubicBezTo>
                    <a:pt x="328" y="1"/>
                    <a:pt x="329" y="0"/>
                    <a:pt x="328" y="1"/>
                  </a:cubicBezTo>
                  <a:close/>
                  <a:moveTo>
                    <a:pt x="102" y="292"/>
                  </a:moveTo>
                  <a:cubicBezTo>
                    <a:pt x="91" y="327"/>
                    <a:pt x="81" y="362"/>
                    <a:pt x="72" y="396"/>
                  </a:cubicBezTo>
                  <a:cubicBezTo>
                    <a:pt x="71" y="399"/>
                    <a:pt x="72" y="403"/>
                    <a:pt x="74" y="405"/>
                  </a:cubicBezTo>
                  <a:cubicBezTo>
                    <a:pt x="87" y="423"/>
                    <a:pt x="92" y="425"/>
                    <a:pt x="113" y="418"/>
                  </a:cubicBezTo>
                  <a:cubicBezTo>
                    <a:pt x="125" y="415"/>
                    <a:pt x="136" y="411"/>
                    <a:pt x="148" y="408"/>
                  </a:cubicBezTo>
                  <a:cubicBezTo>
                    <a:pt x="165" y="403"/>
                    <a:pt x="182" y="398"/>
                    <a:pt x="200" y="393"/>
                  </a:cubicBezTo>
                  <a:cubicBezTo>
                    <a:pt x="195" y="365"/>
                    <a:pt x="190" y="341"/>
                    <a:pt x="185" y="316"/>
                  </a:cubicBezTo>
                  <a:cubicBezTo>
                    <a:pt x="185" y="313"/>
                    <a:pt x="181" y="309"/>
                    <a:pt x="178" y="308"/>
                  </a:cubicBezTo>
                  <a:cubicBezTo>
                    <a:pt x="153" y="302"/>
                    <a:pt x="128" y="297"/>
                    <a:pt x="102" y="292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3" name="Freeform 8"/>
            <p:cNvSpPr>
              <a:spLocks/>
            </p:cNvSpPr>
            <p:nvPr/>
          </p:nvSpPr>
          <p:spPr bwMode="auto">
            <a:xfrm>
              <a:off x="2262162" y="3371619"/>
              <a:ext cx="608346" cy="119627"/>
            </a:xfrm>
            <a:custGeom>
              <a:avLst/>
              <a:gdLst>
                <a:gd name="T0" fmla="*/ 0 w 529"/>
                <a:gd name="T1" fmla="*/ 104 h 104"/>
                <a:gd name="T2" fmla="*/ 0 w 529"/>
                <a:gd name="T3" fmla="*/ 0 h 104"/>
                <a:gd name="T4" fmla="*/ 529 w 529"/>
                <a:gd name="T5" fmla="*/ 0 h 104"/>
                <a:gd name="T6" fmla="*/ 529 w 529"/>
                <a:gd name="T7" fmla="*/ 104 h 104"/>
                <a:gd name="T8" fmla="*/ 0 w 529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" h="104">
                  <a:moveTo>
                    <a:pt x="0" y="104"/>
                  </a:moveTo>
                  <a:cubicBezTo>
                    <a:pt x="0" y="69"/>
                    <a:pt x="0" y="35"/>
                    <a:pt x="0" y="0"/>
                  </a:cubicBezTo>
                  <a:cubicBezTo>
                    <a:pt x="177" y="0"/>
                    <a:pt x="352" y="0"/>
                    <a:pt x="529" y="0"/>
                  </a:cubicBezTo>
                  <a:cubicBezTo>
                    <a:pt x="529" y="35"/>
                    <a:pt x="529" y="69"/>
                    <a:pt x="529" y="104"/>
                  </a:cubicBezTo>
                  <a:cubicBezTo>
                    <a:pt x="353" y="104"/>
                    <a:pt x="177" y="104"/>
                    <a:pt x="0" y="104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4" name="Freeform 9"/>
            <p:cNvSpPr>
              <a:spLocks/>
            </p:cNvSpPr>
            <p:nvPr/>
          </p:nvSpPr>
          <p:spPr bwMode="auto">
            <a:xfrm>
              <a:off x="2263134" y="3127502"/>
              <a:ext cx="607373" cy="119627"/>
            </a:xfrm>
            <a:custGeom>
              <a:avLst/>
              <a:gdLst>
                <a:gd name="T0" fmla="*/ 528 w 528"/>
                <a:gd name="T1" fmla="*/ 0 h 104"/>
                <a:gd name="T2" fmla="*/ 528 w 528"/>
                <a:gd name="T3" fmla="*/ 104 h 104"/>
                <a:gd name="T4" fmla="*/ 0 w 528"/>
                <a:gd name="T5" fmla="*/ 104 h 104"/>
                <a:gd name="T6" fmla="*/ 0 w 528"/>
                <a:gd name="T7" fmla="*/ 0 h 104"/>
                <a:gd name="T8" fmla="*/ 528 w 528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104">
                  <a:moveTo>
                    <a:pt x="528" y="0"/>
                  </a:moveTo>
                  <a:cubicBezTo>
                    <a:pt x="528" y="35"/>
                    <a:pt x="528" y="69"/>
                    <a:pt x="528" y="104"/>
                  </a:cubicBezTo>
                  <a:cubicBezTo>
                    <a:pt x="352" y="104"/>
                    <a:pt x="177" y="104"/>
                    <a:pt x="0" y="104"/>
                  </a:cubicBezTo>
                  <a:cubicBezTo>
                    <a:pt x="0" y="70"/>
                    <a:pt x="0" y="36"/>
                    <a:pt x="0" y="0"/>
                  </a:cubicBezTo>
                  <a:cubicBezTo>
                    <a:pt x="176" y="0"/>
                    <a:pt x="352" y="0"/>
                    <a:pt x="528" y="0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5" name="Freeform 10"/>
            <p:cNvSpPr>
              <a:spLocks/>
            </p:cNvSpPr>
            <p:nvPr/>
          </p:nvSpPr>
          <p:spPr bwMode="auto">
            <a:xfrm>
              <a:off x="2263134" y="3615735"/>
              <a:ext cx="549991" cy="120599"/>
            </a:xfrm>
            <a:custGeom>
              <a:avLst/>
              <a:gdLst>
                <a:gd name="T0" fmla="*/ 0 w 478"/>
                <a:gd name="T1" fmla="*/ 0 h 105"/>
                <a:gd name="T2" fmla="*/ 478 w 478"/>
                <a:gd name="T3" fmla="*/ 0 h 105"/>
                <a:gd name="T4" fmla="*/ 472 w 478"/>
                <a:gd name="T5" fmla="*/ 8 h 105"/>
                <a:gd name="T6" fmla="*/ 383 w 478"/>
                <a:gd name="T7" fmla="*/ 97 h 105"/>
                <a:gd name="T8" fmla="*/ 366 w 478"/>
                <a:gd name="T9" fmla="*/ 104 h 105"/>
                <a:gd name="T10" fmla="*/ 8 w 478"/>
                <a:gd name="T11" fmla="*/ 105 h 105"/>
                <a:gd name="T12" fmla="*/ 0 w 478"/>
                <a:gd name="T13" fmla="*/ 104 h 105"/>
                <a:gd name="T14" fmla="*/ 0 w 478"/>
                <a:gd name="T1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8" h="105">
                  <a:moveTo>
                    <a:pt x="0" y="0"/>
                  </a:moveTo>
                  <a:cubicBezTo>
                    <a:pt x="159" y="0"/>
                    <a:pt x="318" y="0"/>
                    <a:pt x="478" y="0"/>
                  </a:cubicBezTo>
                  <a:cubicBezTo>
                    <a:pt x="476" y="3"/>
                    <a:pt x="474" y="6"/>
                    <a:pt x="472" y="8"/>
                  </a:cubicBezTo>
                  <a:cubicBezTo>
                    <a:pt x="443" y="38"/>
                    <a:pt x="413" y="68"/>
                    <a:pt x="383" y="97"/>
                  </a:cubicBezTo>
                  <a:cubicBezTo>
                    <a:pt x="379" y="101"/>
                    <a:pt x="372" y="104"/>
                    <a:pt x="366" y="104"/>
                  </a:cubicBezTo>
                  <a:cubicBezTo>
                    <a:pt x="247" y="105"/>
                    <a:pt x="127" y="105"/>
                    <a:pt x="8" y="105"/>
                  </a:cubicBezTo>
                  <a:cubicBezTo>
                    <a:pt x="6" y="105"/>
                    <a:pt x="3" y="104"/>
                    <a:pt x="0" y="104"/>
                  </a:cubicBezTo>
                  <a:cubicBezTo>
                    <a:pt x="0" y="69"/>
                    <a:pt x="0" y="35"/>
                    <a:pt x="0" y="0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6" name="Freeform 11"/>
            <p:cNvSpPr>
              <a:spLocks/>
            </p:cNvSpPr>
            <p:nvPr/>
          </p:nvSpPr>
          <p:spPr bwMode="auto">
            <a:xfrm>
              <a:off x="3016880" y="3492218"/>
              <a:ext cx="283019" cy="281074"/>
            </a:xfrm>
            <a:custGeom>
              <a:avLst/>
              <a:gdLst>
                <a:gd name="T0" fmla="*/ 0 w 246"/>
                <a:gd name="T1" fmla="*/ 87 h 244"/>
                <a:gd name="T2" fmla="*/ 66 w 246"/>
                <a:gd name="T3" fmla="*/ 20 h 244"/>
                <a:gd name="T4" fmla="*/ 139 w 246"/>
                <a:gd name="T5" fmla="*/ 20 h 244"/>
                <a:gd name="T6" fmla="*/ 225 w 246"/>
                <a:gd name="T7" fmla="*/ 106 h 244"/>
                <a:gd name="T8" fmla="*/ 227 w 246"/>
                <a:gd name="T9" fmla="*/ 178 h 244"/>
                <a:gd name="T10" fmla="*/ 159 w 246"/>
                <a:gd name="T11" fmla="*/ 244 h 244"/>
                <a:gd name="T12" fmla="*/ 0 w 246"/>
                <a:gd name="T13" fmla="*/ 8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244">
                  <a:moveTo>
                    <a:pt x="0" y="87"/>
                  </a:moveTo>
                  <a:cubicBezTo>
                    <a:pt x="22" y="64"/>
                    <a:pt x="43" y="41"/>
                    <a:pt x="66" y="20"/>
                  </a:cubicBezTo>
                  <a:cubicBezTo>
                    <a:pt x="87" y="1"/>
                    <a:pt x="118" y="0"/>
                    <a:pt x="139" y="20"/>
                  </a:cubicBezTo>
                  <a:cubicBezTo>
                    <a:pt x="169" y="48"/>
                    <a:pt x="198" y="76"/>
                    <a:pt x="225" y="106"/>
                  </a:cubicBezTo>
                  <a:cubicBezTo>
                    <a:pt x="245" y="127"/>
                    <a:pt x="246" y="158"/>
                    <a:pt x="227" y="178"/>
                  </a:cubicBezTo>
                  <a:cubicBezTo>
                    <a:pt x="205" y="202"/>
                    <a:pt x="181" y="223"/>
                    <a:pt x="159" y="244"/>
                  </a:cubicBezTo>
                  <a:cubicBezTo>
                    <a:pt x="107" y="193"/>
                    <a:pt x="54" y="140"/>
                    <a:pt x="0" y="87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2017073" y="3372591"/>
              <a:ext cx="119627" cy="117682"/>
            </a:xfrm>
            <a:custGeom>
              <a:avLst/>
              <a:gdLst>
                <a:gd name="T0" fmla="*/ 0 w 104"/>
                <a:gd name="T1" fmla="*/ 102 h 102"/>
                <a:gd name="T2" fmla="*/ 0 w 104"/>
                <a:gd name="T3" fmla="*/ 0 h 102"/>
                <a:gd name="T4" fmla="*/ 104 w 104"/>
                <a:gd name="T5" fmla="*/ 0 h 102"/>
                <a:gd name="T6" fmla="*/ 104 w 104"/>
                <a:gd name="T7" fmla="*/ 102 h 102"/>
                <a:gd name="T8" fmla="*/ 0 w 10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2">
                  <a:moveTo>
                    <a:pt x="0" y="102"/>
                  </a:moveTo>
                  <a:cubicBezTo>
                    <a:pt x="0" y="68"/>
                    <a:pt x="0" y="34"/>
                    <a:pt x="0" y="0"/>
                  </a:cubicBezTo>
                  <a:cubicBezTo>
                    <a:pt x="35" y="0"/>
                    <a:pt x="69" y="0"/>
                    <a:pt x="104" y="0"/>
                  </a:cubicBezTo>
                  <a:cubicBezTo>
                    <a:pt x="104" y="34"/>
                    <a:pt x="104" y="67"/>
                    <a:pt x="104" y="102"/>
                  </a:cubicBezTo>
                  <a:cubicBezTo>
                    <a:pt x="70" y="102"/>
                    <a:pt x="36" y="102"/>
                    <a:pt x="0" y="102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2018045" y="3128475"/>
              <a:ext cx="118654" cy="118654"/>
            </a:xfrm>
            <a:custGeom>
              <a:avLst/>
              <a:gdLst>
                <a:gd name="T0" fmla="*/ 103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3" y="103"/>
                  </a:moveTo>
                  <a:cubicBezTo>
                    <a:pt x="68" y="103"/>
                    <a:pt x="34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4"/>
                    <a:pt x="103" y="68"/>
                    <a:pt x="103" y="103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auto">
            <a:xfrm>
              <a:off x="2018045" y="3616708"/>
              <a:ext cx="118654" cy="118654"/>
            </a:xfrm>
            <a:custGeom>
              <a:avLst/>
              <a:gdLst>
                <a:gd name="T0" fmla="*/ 103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3" y="103"/>
                  </a:moveTo>
                  <a:cubicBezTo>
                    <a:pt x="68" y="103"/>
                    <a:pt x="35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3"/>
                    <a:pt x="103" y="67"/>
                    <a:pt x="103" y="103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2405063" y="4137747"/>
            <a:ext cx="2657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pc="300" dirty="0" smtClean="0">
                <a:solidFill>
                  <a:srgbClr val="67B3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HK" altLang="en-US" sz="2800" b="1" spc="300" dirty="0">
              <a:solidFill>
                <a:srgbClr val="67B3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895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（三）教学媒体的分类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传统教学媒体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24000" y="3950677"/>
            <a:ext cx="190137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accent1"/>
                </a:solidFill>
              </a:rPr>
              <a:t>现代教学媒体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4330700" y="3048000"/>
            <a:ext cx="7727188" cy="3629891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现代教学媒体：</a:t>
            </a:r>
            <a:r>
              <a:rPr lang="zh-CN" altLang="en-US" dirty="0" smtClean="0"/>
              <a:t>是指近一个世纪以来利用现代科技成果发展起来并被引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</a:t>
            </a:r>
            <a:r>
              <a:rPr lang="zh-CN" altLang="en-US" dirty="0" smtClean="0"/>
              <a:t>入教学领域的电子传播媒体。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                                      视觉教学媒体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                                      听觉教学媒体 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  </a:t>
            </a:r>
            <a:r>
              <a:rPr lang="zh-CN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现代教学媒体</a:t>
            </a:r>
            <a:r>
              <a:rPr lang="zh-CN" altLang="en-US" b="1" dirty="0" smtClean="0"/>
              <a:t>              </a:t>
            </a:r>
            <a:r>
              <a:rPr lang="zh-CN" altLang="en-US" dirty="0" smtClean="0"/>
              <a:t>视听教学媒体  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                                      交互型媒体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                                      综合媒体 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                                      新媒体 </a:t>
            </a:r>
            <a:endParaRPr lang="en-US" altLang="zh-CN" dirty="0" smtClean="0"/>
          </a:p>
          <a:p>
            <a:endParaRPr lang="en-US" altLang="zh-CN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889760" y="2048256"/>
            <a:ext cx="908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本书主要从教学媒体发展的历史将其分为：</a:t>
            </a:r>
            <a:r>
              <a:rPr lang="zh-CN" altLang="en-US" b="1" dirty="0" smtClean="0"/>
              <a:t>传统教学媒体和现代教学媒体。</a:t>
            </a:r>
            <a:endParaRPr lang="zh-CN" altLang="en-US" b="1" dirty="0"/>
          </a:p>
        </p:txBody>
      </p:sp>
      <p:sp>
        <p:nvSpPr>
          <p:cNvPr id="13" name="右箭头 12"/>
          <p:cNvSpPr/>
          <p:nvPr/>
        </p:nvSpPr>
        <p:spPr>
          <a:xfrm>
            <a:off x="3505199" y="402529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左大括号 1"/>
          <p:cNvSpPr/>
          <p:nvPr/>
        </p:nvSpPr>
        <p:spPr>
          <a:xfrm>
            <a:off x="6456193" y="4255487"/>
            <a:ext cx="484909" cy="2311565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4452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（三）教学媒体的分类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传统教学媒体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24000" y="3950677"/>
            <a:ext cx="190137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accent1"/>
                </a:solidFill>
              </a:rPr>
              <a:t>现代教学媒体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4330700" y="3325101"/>
            <a:ext cx="7727188" cy="3144982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1"/>
                </a:solidFill>
              </a:rPr>
              <a:t>视觉</a:t>
            </a:r>
            <a:r>
              <a:rPr lang="zh-CN" altLang="en-US" b="1" dirty="0" smtClean="0">
                <a:solidFill>
                  <a:schemeClr val="accent1"/>
                </a:solidFill>
              </a:rPr>
              <a:t>教学媒体：</a:t>
            </a:r>
            <a:r>
              <a:rPr lang="zh-CN" altLang="en-US" dirty="0" smtClean="0"/>
              <a:t>是指提供图像类教育信息的媒体，学习者主要通过视觉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</a:t>
            </a:r>
            <a:r>
              <a:rPr lang="zh-CN" altLang="en-US" dirty="0" smtClean="0"/>
              <a:t>感官来接收信息。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</a:t>
            </a:r>
            <a:r>
              <a:rPr lang="zh-CN" altLang="en-US" dirty="0" smtClean="0"/>
              <a:t>常用的视觉媒体有投影型（幻灯机、投影仪等）和非投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</a:t>
            </a:r>
            <a:r>
              <a:rPr lang="zh-CN" altLang="en-US" dirty="0" smtClean="0"/>
              <a:t>影型视觉媒体（黑板、印刷材料、图示材料、模型与实         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</a:t>
            </a:r>
            <a:r>
              <a:rPr lang="zh-CN" altLang="en-US" dirty="0" smtClean="0"/>
              <a:t>物教具等）</a:t>
            </a:r>
            <a:endParaRPr lang="en-US" altLang="zh-CN" dirty="0" smtClean="0"/>
          </a:p>
          <a:p>
            <a:endParaRPr lang="en-US" altLang="zh-CN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889760" y="2048256"/>
            <a:ext cx="908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本书主要从教学媒体发展的历史将其分为：</a:t>
            </a:r>
            <a:r>
              <a:rPr lang="zh-CN" altLang="en-US" b="1" dirty="0" smtClean="0"/>
              <a:t>传统教学媒体和现代教学媒体。</a:t>
            </a:r>
            <a:endParaRPr lang="zh-CN" altLang="en-US" b="1" dirty="0"/>
          </a:p>
        </p:txBody>
      </p:sp>
      <p:sp>
        <p:nvSpPr>
          <p:cNvPr id="13" name="右箭头 12"/>
          <p:cNvSpPr/>
          <p:nvPr/>
        </p:nvSpPr>
        <p:spPr>
          <a:xfrm>
            <a:off x="3505199" y="402529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516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（三）教学媒体的分类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传统教学媒体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24000" y="3950677"/>
            <a:ext cx="190137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accent1"/>
                </a:solidFill>
              </a:rPr>
              <a:t>现代教学媒体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4330700" y="3325101"/>
            <a:ext cx="7727188" cy="3144982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听觉教学媒体：</a:t>
            </a:r>
            <a:r>
              <a:rPr lang="zh-CN" altLang="en-US" dirty="0" smtClean="0"/>
              <a:t>是指提供声音类教育信息的媒体，学习者主要通过听觉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</a:t>
            </a:r>
            <a:r>
              <a:rPr lang="zh-CN" altLang="en-US" dirty="0" smtClean="0"/>
              <a:t>感官来接收信息。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</a:t>
            </a:r>
            <a:r>
              <a:rPr lang="zh-CN" altLang="en-US" dirty="0" smtClean="0"/>
              <a:t>例如，录音机、磁带、语音复读机、无线电广播等。</a:t>
            </a:r>
            <a:endParaRPr lang="en-US" altLang="zh-CN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889760" y="2048256"/>
            <a:ext cx="908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本书主要从教学媒体发展的历史将其分为：</a:t>
            </a:r>
            <a:r>
              <a:rPr lang="zh-CN" altLang="en-US" b="1" dirty="0" smtClean="0"/>
              <a:t>传统教学媒体和现代教学媒体。</a:t>
            </a:r>
            <a:endParaRPr lang="zh-CN" altLang="en-US" b="1" dirty="0"/>
          </a:p>
        </p:txBody>
      </p:sp>
      <p:sp>
        <p:nvSpPr>
          <p:cNvPr id="13" name="右箭头 12"/>
          <p:cNvSpPr/>
          <p:nvPr/>
        </p:nvSpPr>
        <p:spPr>
          <a:xfrm>
            <a:off x="3505199" y="402529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810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（三）教学媒体的分类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传统教学媒体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24000" y="3950677"/>
            <a:ext cx="190137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accent1"/>
                </a:solidFill>
              </a:rPr>
              <a:t>现代教学媒体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4330700" y="3325101"/>
            <a:ext cx="7727188" cy="3144982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视听觉教学媒体：</a:t>
            </a:r>
            <a:r>
              <a:rPr lang="zh-CN" altLang="en-US" dirty="0" smtClean="0"/>
              <a:t>是指能够同时提供图像、声音两方面教育信息的媒体，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 </a:t>
            </a:r>
            <a:r>
              <a:rPr lang="zh-CN" altLang="en-US" dirty="0" smtClean="0"/>
              <a:t>学习者可以同时通过视觉和听觉感官来接收信息。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 </a:t>
            </a:r>
            <a:r>
              <a:rPr lang="zh-CN" altLang="en-US" dirty="0" smtClean="0"/>
              <a:t>例如，电视机、录像机等。</a:t>
            </a:r>
            <a:endParaRPr lang="en-US" altLang="zh-CN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889760" y="2048256"/>
            <a:ext cx="908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本书主要从教学媒体发展的历史将其分为：</a:t>
            </a:r>
            <a:r>
              <a:rPr lang="zh-CN" altLang="en-US" b="1" dirty="0" smtClean="0"/>
              <a:t>传统教学媒体和现代教学媒体。</a:t>
            </a:r>
            <a:endParaRPr lang="zh-CN" altLang="en-US" b="1" dirty="0"/>
          </a:p>
        </p:txBody>
      </p:sp>
      <p:sp>
        <p:nvSpPr>
          <p:cNvPr id="13" name="右箭头 12"/>
          <p:cNvSpPr/>
          <p:nvPr/>
        </p:nvSpPr>
        <p:spPr>
          <a:xfrm>
            <a:off x="3505199" y="402529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993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（三）教学媒体的分类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传统教学媒体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24000" y="3950677"/>
            <a:ext cx="190137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accent1"/>
                </a:solidFill>
              </a:rPr>
              <a:t>现代教学媒体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4330700" y="3325101"/>
            <a:ext cx="7727188" cy="3144982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交互型媒体：</a:t>
            </a:r>
            <a:r>
              <a:rPr lang="zh-CN" altLang="en-US" dirty="0" smtClean="0"/>
              <a:t>是以计算机为核心、能提供相关教育信息的设备，具有表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</a:t>
            </a:r>
            <a:r>
              <a:rPr lang="zh-CN" altLang="en-US" dirty="0" smtClean="0"/>
              <a:t>现信息内容丰富多彩和实现人机对话的功能。</a:t>
            </a:r>
            <a:endParaRPr lang="en-US" altLang="zh-CN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889760" y="2048256"/>
            <a:ext cx="908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本书主要从教学媒体发展的历史将其分为：</a:t>
            </a:r>
            <a:r>
              <a:rPr lang="zh-CN" altLang="en-US" b="1" dirty="0" smtClean="0"/>
              <a:t>传统教学媒体和现代教学媒体。</a:t>
            </a:r>
            <a:endParaRPr lang="zh-CN" altLang="en-US" b="1" dirty="0"/>
          </a:p>
        </p:txBody>
      </p:sp>
      <p:sp>
        <p:nvSpPr>
          <p:cNvPr id="13" name="右箭头 12"/>
          <p:cNvSpPr/>
          <p:nvPr/>
        </p:nvSpPr>
        <p:spPr>
          <a:xfrm>
            <a:off x="3505199" y="402529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086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（三）教学媒体的分类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传统教学媒体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24000" y="3950677"/>
            <a:ext cx="190137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accent1"/>
                </a:solidFill>
              </a:rPr>
              <a:t>现代教学媒体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4330700" y="3325101"/>
            <a:ext cx="7727188" cy="3144982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1"/>
                </a:solidFill>
              </a:rPr>
              <a:t>综合</a:t>
            </a:r>
            <a:r>
              <a:rPr lang="zh-CN" altLang="en-US" b="1" dirty="0" smtClean="0">
                <a:solidFill>
                  <a:schemeClr val="accent1"/>
                </a:solidFill>
              </a:rPr>
              <a:t>媒体：</a:t>
            </a:r>
            <a:r>
              <a:rPr lang="zh-CN" altLang="en-US" dirty="0" smtClean="0"/>
              <a:t>是将多种媒体组合起来使用，能更充分地发挥各种媒体的教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</a:t>
            </a:r>
            <a:r>
              <a:rPr lang="zh-CN" altLang="en-US" dirty="0" smtClean="0"/>
              <a:t>学功能，提高教学效率。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                     </a:t>
            </a:r>
            <a:r>
              <a:rPr lang="zh-CN" altLang="en-US" sz="1600" dirty="0" smtClean="0"/>
              <a:t>例如，语音实验室、多媒体教室、计算机网络教室、微格教室等。</a:t>
            </a:r>
            <a:endParaRPr lang="en-US" altLang="zh-CN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889760" y="2048256"/>
            <a:ext cx="908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本书主要从教学媒体发展的历史将其分为：</a:t>
            </a:r>
            <a:r>
              <a:rPr lang="zh-CN" altLang="en-US" b="1" dirty="0" smtClean="0"/>
              <a:t>传统教学媒体和现代教学媒体。</a:t>
            </a:r>
            <a:endParaRPr lang="zh-CN" altLang="en-US" b="1" dirty="0"/>
          </a:p>
        </p:txBody>
      </p:sp>
      <p:sp>
        <p:nvSpPr>
          <p:cNvPr id="13" name="右箭头 12"/>
          <p:cNvSpPr/>
          <p:nvPr/>
        </p:nvSpPr>
        <p:spPr>
          <a:xfrm>
            <a:off x="3505199" y="402529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814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（三）教学媒体的分类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传统教学媒体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24000" y="3950677"/>
            <a:ext cx="190137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accent1"/>
                </a:solidFill>
              </a:rPr>
              <a:t>现代教学媒体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4330700" y="3117273"/>
            <a:ext cx="7727188" cy="3616036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1"/>
                </a:solidFill>
              </a:rPr>
              <a:t>新</a:t>
            </a:r>
            <a:r>
              <a:rPr lang="zh-CN" altLang="en-US" b="1" dirty="0" smtClean="0">
                <a:solidFill>
                  <a:schemeClr val="accent1"/>
                </a:solidFill>
              </a:rPr>
              <a:t>媒体：</a:t>
            </a:r>
            <a:r>
              <a:rPr lang="zh-CN" altLang="en-US" dirty="0" smtClean="0"/>
              <a:t>是新的技术支撑体系下出现的媒体形态。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                </a:t>
            </a:r>
            <a:r>
              <a:rPr lang="zh-CN" altLang="en-US" sz="1600" dirty="0" smtClean="0"/>
              <a:t>例如，数字杂志、数字报纸、数字广播、手机短信、移动电视等。</a:t>
            </a:r>
            <a:endParaRPr lang="en-US" altLang="zh-CN" sz="1600" dirty="0" smtClean="0"/>
          </a:p>
          <a:p>
            <a:pPr>
              <a:buFont typeface="Wingdings 3" panose="05040102010807070707" pitchFamily="18" charset="2"/>
              <a:buChar char="´"/>
            </a:pPr>
            <a:r>
              <a:rPr lang="zh-CN" altLang="en-US" b="1" dirty="0" smtClean="0">
                <a:solidFill>
                  <a:schemeClr val="accent1"/>
                </a:solidFill>
              </a:rPr>
              <a:t>主要特点：</a:t>
            </a:r>
            <a:r>
              <a:rPr lang="zh-CN" altLang="en-US" dirty="0" smtClean="0"/>
              <a:t>高交互性；渗透性；多媒化；个性化；碎片化。</a:t>
            </a:r>
            <a:endParaRPr lang="en-US" altLang="zh-CN" dirty="0" smtClean="0"/>
          </a:p>
          <a:p>
            <a:pPr>
              <a:buFont typeface="Wingdings 3" panose="05040102010807070707" pitchFamily="18" charset="2"/>
              <a:buChar char="´"/>
            </a:pPr>
            <a:r>
              <a:rPr lang="zh-CN" altLang="en-US" b="1" dirty="0" smtClean="0">
                <a:solidFill>
                  <a:schemeClr val="accent1"/>
                </a:solidFill>
              </a:rPr>
              <a:t>包括：</a:t>
            </a:r>
            <a:r>
              <a:rPr lang="zh-CN" altLang="en-US" dirty="0" smtClean="0"/>
              <a:t>数字媒体；网络媒体；触摸媒体；可穿戴媒体。</a:t>
            </a:r>
            <a:endParaRPr lang="en-US" altLang="zh-CN" dirty="0"/>
          </a:p>
        </p:txBody>
      </p:sp>
      <p:sp>
        <p:nvSpPr>
          <p:cNvPr id="12" name="TextBox 11"/>
          <p:cNvSpPr txBox="1"/>
          <p:nvPr/>
        </p:nvSpPr>
        <p:spPr>
          <a:xfrm>
            <a:off x="1889760" y="2048256"/>
            <a:ext cx="908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本书主要从教学媒体发展的历史将其分为：</a:t>
            </a:r>
            <a:r>
              <a:rPr lang="zh-CN" altLang="en-US" b="1" dirty="0" smtClean="0"/>
              <a:t>传统教学媒体和现代教学媒体。</a:t>
            </a:r>
            <a:endParaRPr lang="zh-CN" altLang="en-US" b="1" dirty="0"/>
          </a:p>
        </p:txBody>
      </p:sp>
      <p:sp>
        <p:nvSpPr>
          <p:cNvPr id="13" name="右箭头 12"/>
          <p:cNvSpPr/>
          <p:nvPr/>
        </p:nvSpPr>
        <p:spPr>
          <a:xfrm>
            <a:off x="3505199" y="402529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347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24294"/>
            <a:ext cx="12192000" cy="3557211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>
            <a:off x="-12191999" y="1600477"/>
            <a:ext cx="12192000" cy="0"/>
          </a:xfrm>
          <a:prstGeom prst="line">
            <a:avLst/>
          </a:prstGeom>
          <a:ln w="2857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2192000" y="5438775"/>
            <a:ext cx="12192000" cy="0"/>
          </a:xfrm>
          <a:prstGeom prst="line">
            <a:avLst/>
          </a:prstGeom>
          <a:ln w="2857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3740094" y="646364"/>
            <a:ext cx="1255741" cy="1231814"/>
            <a:chOff x="3740094" y="646364"/>
            <a:chExt cx="1255741" cy="1231814"/>
          </a:xfrm>
        </p:grpSpPr>
        <p:sp>
          <p:nvSpPr>
            <p:cNvPr id="12" name="Oval Callout 9"/>
            <p:cNvSpPr/>
            <p:nvPr/>
          </p:nvSpPr>
          <p:spPr>
            <a:xfrm rot="1998450">
              <a:off x="3740094" y="646364"/>
              <a:ext cx="1255741" cy="1231814"/>
            </a:xfrm>
            <a:prstGeom prst="wedgeEllipseCallout">
              <a:avLst>
                <a:gd name="adj1" fmla="val 38923"/>
                <a:gd name="adj2" fmla="val 61436"/>
              </a:avLst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+mj-ea"/>
                <a:ea typeface="+mj-ea"/>
              </a:endParaRPr>
            </a:p>
          </p:txBody>
        </p:sp>
        <p:sp>
          <p:nvSpPr>
            <p:cNvPr id="13" name="Oval Callout 9"/>
            <p:cNvSpPr/>
            <p:nvPr/>
          </p:nvSpPr>
          <p:spPr>
            <a:xfrm rot="1998450">
              <a:off x="3878158" y="747885"/>
              <a:ext cx="960915" cy="942606"/>
            </a:xfrm>
            <a:prstGeom prst="wedgeEllipseCallout">
              <a:avLst>
                <a:gd name="adj1" fmla="val 38923"/>
                <a:gd name="adj2" fmla="val 61436"/>
              </a:avLst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984153" y="875494"/>
              <a:ext cx="7489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谢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892087" y="646362"/>
            <a:ext cx="1255741" cy="1231814"/>
            <a:chOff x="4892087" y="646362"/>
            <a:chExt cx="1255741" cy="1231814"/>
          </a:xfrm>
        </p:grpSpPr>
        <p:sp>
          <p:nvSpPr>
            <p:cNvPr id="14" name="Oval Callout 9"/>
            <p:cNvSpPr/>
            <p:nvPr/>
          </p:nvSpPr>
          <p:spPr>
            <a:xfrm rot="1998450">
              <a:off x="4892087" y="646362"/>
              <a:ext cx="1255741" cy="1231814"/>
            </a:xfrm>
            <a:prstGeom prst="wedgeEllipseCallout">
              <a:avLst>
                <a:gd name="adj1" fmla="val 38923"/>
                <a:gd name="adj2" fmla="val 61436"/>
              </a:avLst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+mj-ea"/>
                <a:ea typeface="+mj-ea"/>
              </a:endParaRPr>
            </a:p>
          </p:txBody>
        </p:sp>
        <p:sp>
          <p:nvSpPr>
            <p:cNvPr id="15" name="Oval Callout 9"/>
            <p:cNvSpPr/>
            <p:nvPr/>
          </p:nvSpPr>
          <p:spPr>
            <a:xfrm rot="1998450">
              <a:off x="5030151" y="747883"/>
              <a:ext cx="960915" cy="942606"/>
            </a:xfrm>
            <a:prstGeom prst="wedgeEllipseCallout">
              <a:avLst>
                <a:gd name="adj1" fmla="val 38923"/>
                <a:gd name="adj2" fmla="val 61436"/>
              </a:avLst>
            </a:prstGeom>
            <a:solidFill>
              <a:srgbClr val="F7E003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GB" sz="1800">
                <a:solidFill>
                  <a:schemeClr val="tx1"/>
                </a:solidFill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154846" y="845185"/>
              <a:ext cx="7489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谢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062779" y="646359"/>
            <a:ext cx="1255741" cy="1231814"/>
            <a:chOff x="6062779" y="646359"/>
            <a:chExt cx="1255741" cy="1231814"/>
          </a:xfrm>
        </p:grpSpPr>
        <p:sp>
          <p:nvSpPr>
            <p:cNvPr id="16" name="Oval Callout 9"/>
            <p:cNvSpPr/>
            <p:nvPr/>
          </p:nvSpPr>
          <p:spPr>
            <a:xfrm rot="1998450">
              <a:off x="6062779" y="646359"/>
              <a:ext cx="1255741" cy="1231814"/>
            </a:xfrm>
            <a:prstGeom prst="wedgeEllipseCallout">
              <a:avLst>
                <a:gd name="adj1" fmla="val 38923"/>
                <a:gd name="adj2" fmla="val 61436"/>
              </a:avLst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+mj-ea"/>
                <a:ea typeface="+mj-ea"/>
              </a:endParaRPr>
            </a:p>
          </p:txBody>
        </p:sp>
        <p:sp>
          <p:nvSpPr>
            <p:cNvPr id="17" name="Oval Callout 9"/>
            <p:cNvSpPr/>
            <p:nvPr/>
          </p:nvSpPr>
          <p:spPr>
            <a:xfrm rot="1998450">
              <a:off x="6200843" y="747880"/>
              <a:ext cx="960915" cy="942606"/>
            </a:xfrm>
            <a:prstGeom prst="wedgeEllipseCallout">
              <a:avLst>
                <a:gd name="adj1" fmla="val 38923"/>
                <a:gd name="adj2" fmla="val 61436"/>
              </a:avLst>
            </a:prstGeom>
            <a:solidFill>
              <a:srgbClr val="67B355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GB" sz="1800">
                <a:solidFill>
                  <a:schemeClr val="tx1"/>
                </a:solidFill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303354" y="845185"/>
              <a:ext cx="7489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观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7214772" y="646355"/>
            <a:ext cx="1255741" cy="1231814"/>
            <a:chOff x="7214772" y="646355"/>
            <a:chExt cx="1255741" cy="1231814"/>
          </a:xfrm>
        </p:grpSpPr>
        <p:sp>
          <p:nvSpPr>
            <p:cNvPr id="18" name="Oval Callout 9"/>
            <p:cNvSpPr/>
            <p:nvPr/>
          </p:nvSpPr>
          <p:spPr>
            <a:xfrm rot="1998450">
              <a:off x="7214772" y="646355"/>
              <a:ext cx="1255741" cy="1231814"/>
            </a:xfrm>
            <a:prstGeom prst="wedgeEllipseCallout">
              <a:avLst>
                <a:gd name="adj1" fmla="val 38923"/>
                <a:gd name="adj2" fmla="val 61436"/>
              </a:avLst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+mj-ea"/>
                <a:ea typeface="+mj-ea"/>
              </a:endParaRPr>
            </a:p>
          </p:txBody>
        </p:sp>
        <p:sp>
          <p:nvSpPr>
            <p:cNvPr id="19" name="Oval Callout 9"/>
            <p:cNvSpPr/>
            <p:nvPr/>
          </p:nvSpPr>
          <p:spPr>
            <a:xfrm rot="1998450">
              <a:off x="7352836" y="747876"/>
              <a:ext cx="960915" cy="942606"/>
            </a:xfrm>
            <a:prstGeom prst="wedgeEllipseCallout">
              <a:avLst>
                <a:gd name="adj1" fmla="val 38923"/>
                <a:gd name="adj2" fmla="val 61436"/>
              </a:avLst>
            </a:prstGeom>
            <a:solidFill>
              <a:srgbClr val="07B4D7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GB" sz="1800">
                <a:solidFill>
                  <a:schemeClr val="tx1"/>
                </a:solidFill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458831" y="845185"/>
              <a:ext cx="7489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18328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99766 -3.33333E-6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1.00612 4.44444E-6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250"/>
                            </p:stCondLst>
                            <p:childTnLst>
                              <p:par>
                                <p:cTn id="6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对角圆角矩形 18"/>
          <p:cNvSpPr/>
          <p:nvPr/>
        </p:nvSpPr>
        <p:spPr>
          <a:xfrm>
            <a:off x="7663542" y="109637"/>
            <a:ext cx="1538447" cy="413951"/>
          </a:xfrm>
          <a:prstGeom prst="round2DiagRect">
            <a:avLst/>
          </a:prstGeom>
          <a:solidFill>
            <a:srgbClr val="07B4D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对角圆角矩形 17"/>
          <p:cNvSpPr/>
          <p:nvPr/>
        </p:nvSpPr>
        <p:spPr>
          <a:xfrm>
            <a:off x="5946493" y="106536"/>
            <a:ext cx="1538447" cy="413951"/>
          </a:xfrm>
          <a:prstGeom prst="round2DiagRect">
            <a:avLst/>
          </a:prstGeom>
          <a:solidFill>
            <a:srgbClr val="67B3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对角圆角矩形 16"/>
          <p:cNvSpPr/>
          <p:nvPr/>
        </p:nvSpPr>
        <p:spPr>
          <a:xfrm>
            <a:off x="4274319" y="110343"/>
            <a:ext cx="1538447" cy="413951"/>
          </a:xfrm>
          <a:prstGeom prst="round2DiagRect">
            <a:avLst/>
          </a:prstGeom>
          <a:solidFill>
            <a:srgbClr val="F7E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对角圆角矩形 15"/>
          <p:cNvSpPr/>
          <p:nvPr/>
        </p:nvSpPr>
        <p:spPr>
          <a:xfrm>
            <a:off x="2589212" y="113214"/>
            <a:ext cx="1538447" cy="413951"/>
          </a:xfrm>
          <a:prstGeom prst="round2Diag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1567543" y="522514"/>
            <a:ext cx="9579429" cy="0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720596" y="118346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教学目标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206240" y="130632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597301" y="144473"/>
            <a:ext cx="954107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78688" y="88108"/>
            <a:ext cx="1415772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内容要点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784629" y="144473"/>
            <a:ext cx="1210588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课后练习</a:t>
            </a:r>
          </a:p>
        </p:txBody>
      </p:sp>
      <p:cxnSp>
        <p:nvCxnSpPr>
          <p:cNvPr id="21" name="直接连接符 20"/>
          <p:cNvCxnSpPr/>
          <p:nvPr/>
        </p:nvCxnSpPr>
        <p:spPr>
          <a:xfrm>
            <a:off x="5873729" y="144473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572103" y="144472"/>
            <a:ext cx="0" cy="304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3172717" y="1551265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126957" y="1735931"/>
            <a:ext cx="0" cy="3386138"/>
          </a:xfrm>
          <a:prstGeom prst="line">
            <a:avLst/>
          </a:prstGeom>
          <a:ln>
            <a:solidFill>
              <a:srgbClr val="67B35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7191376" y="2123914"/>
            <a:ext cx="3130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 smtClean="0">
                <a:solidFill>
                  <a:srgbClr val="67B3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教学媒体的含义</a:t>
            </a:r>
            <a:endParaRPr lang="zh-HK" altLang="en-US" sz="2800" b="1" spc="300" dirty="0">
              <a:solidFill>
                <a:srgbClr val="67B3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191377" y="3158266"/>
            <a:ext cx="3130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教学媒体的特征</a:t>
            </a:r>
            <a:endParaRPr lang="zh-HK" altLang="en-US" sz="2800" b="1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191377" y="4116418"/>
            <a:ext cx="3130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教学媒体的分类</a:t>
            </a:r>
            <a:endParaRPr lang="zh-HK" altLang="en-US" sz="2800" b="1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2759870" y="2197034"/>
            <a:ext cx="1947861" cy="1940713"/>
            <a:chOff x="1709739" y="2636838"/>
            <a:chExt cx="1590160" cy="1584325"/>
          </a:xfrm>
          <a:solidFill>
            <a:srgbClr val="E74E3E"/>
          </a:solidFill>
          <a:effectLst/>
        </p:grpSpPr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1709739" y="2636838"/>
              <a:ext cx="1468102" cy="1467130"/>
            </a:xfrm>
            <a:custGeom>
              <a:avLst/>
              <a:gdLst>
                <a:gd name="T0" fmla="*/ 691 w 1276"/>
                <a:gd name="T1" fmla="*/ 1168 h 1274"/>
                <a:gd name="T2" fmla="*/ 662 w 1276"/>
                <a:gd name="T3" fmla="*/ 1267 h 1274"/>
                <a:gd name="T4" fmla="*/ 654 w 1276"/>
                <a:gd name="T5" fmla="*/ 1273 h 1274"/>
                <a:gd name="T6" fmla="*/ 643 w 1276"/>
                <a:gd name="T7" fmla="*/ 1274 h 1274"/>
                <a:gd name="T8" fmla="*/ 172 w 1276"/>
                <a:gd name="T9" fmla="*/ 1274 h 1274"/>
                <a:gd name="T10" fmla="*/ 81 w 1276"/>
                <a:gd name="T11" fmla="*/ 1253 h 1274"/>
                <a:gd name="T12" fmla="*/ 1 w 1276"/>
                <a:gd name="T13" fmla="*/ 1113 h 1274"/>
                <a:gd name="T14" fmla="*/ 0 w 1276"/>
                <a:gd name="T15" fmla="*/ 892 h 1274"/>
                <a:gd name="T16" fmla="*/ 0 w 1276"/>
                <a:gd name="T17" fmla="*/ 170 h 1274"/>
                <a:gd name="T18" fmla="*/ 170 w 1276"/>
                <a:gd name="T19" fmla="*/ 0 h 1274"/>
                <a:gd name="T20" fmla="*/ 1110 w 1276"/>
                <a:gd name="T21" fmla="*/ 0 h 1274"/>
                <a:gd name="T22" fmla="*/ 1273 w 1276"/>
                <a:gd name="T23" fmla="*/ 131 h 1274"/>
                <a:gd name="T24" fmla="*/ 1276 w 1276"/>
                <a:gd name="T25" fmla="*/ 168 h 1274"/>
                <a:gd name="T26" fmla="*/ 1276 w 1276"/>
                <a:gd name="T27" fmla="*/ 629 h 1274"/>
                <a:gd name="T28" fmla="*/ 1275 w 1276"/>
                <a:gd name="T29" fmla="*/ 645 h 1274"/>
                <a:gd name="T30" fmla="*/ 1171 w 1276"/>
                <a:gd name="T31" fmla="*/ 659 h 1274"/>
                <a:gd name="T32" fmla="*/ 1171 w 1276"/>
                <a:gd name="T33" fmla="*/ 214 h 1274"/>
                <a:gd name="T34" fmla="*/ 106 w 1276"/>
                <a:gd name="T35" fmla="*/ 214 h 1274"/>
                <a:gd name="T36" fmla="*/ 106 w 1276"/>
                <a:gd name="T37" fmla="*/ 230 h 1274"/>
                <a:gd name="T38" fmla="*/ 105 w 1276"/>
                <a:gd name="T39" fmla="*/ 1102 h 1274"/>
                <a:gd name="T40" fmla="*/ 171 w 1276"/>
                <a:gd name="T41" fmla="*/ 1168 h 1274"/>
                <a:gd name="T42" fmla="*/ 671 w 1276"/>
                <a:gd name="T43" fmla="*/ 1168 h 1274"/>
                <a:gd name="T44" fmla="*/ 691 w 1276"/>
                <a:gd name="T45" fmla="*/ 1168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76" h="1274">
                  <a:moveTo>
                    <a:pt x="691" y="1168"/>
                  </a:moveTo>
                  <a:cubicBezTo>
                    <a:pt x="681" y="1203"/>
                    <a:pt x="672" y="1235"/>
                    <a:pt x="662" y="1267"/>
                  </a:cubicBezTo>
                  <a:cubicBezTo>
                    <a:pt x="661" y="1270"/>
                    <a:pt x="657" y="1272"/>
                    <a:pt x="654" y="1273"/>
                  </a:cubicBezTo>
                  <a:cubicBezTo>
                    <a:pt x="651" y="1274"/>
                    <a:pt x="647" y="1274"/>
                    <a:pt x="643" y="1274"/>
                  </a:cubicBezTo>
                  <a:cubicBezTo>
                    <a:pt x="486" y="1274"/>
                    <a:pt x="329" y="1273"/>
                    <a:pt x="172" y="1274"/>
                  </a:cubicBezTo>
                  <a:cubicBezTo>
                    <a:pt x="140" y="1274"/>
                    <a:pt x="109" y="1269"/>
                    <a:pt x="81" y="1253"/>
                  </a:cubicBezTo>
                  <a:cubicBezTo>
                    <a:pt x="29" y="1221"/>
                    <a:pt x="1" y="1174"/>
                    <a:pt x="1" y="1113"/>
                  </a:cubicBezTo>
                  <a:cubicBezTo>
                    <a:pt x="0" y="1039"/>
                    <a:pt x="0" y="966"/>
                    <a:pt x="0" y="892"/>
                  </a:cubicBezTo>
                  <a:cubicBezTo>
                    <a:pt x="0" y="651"/>
                    <a:pt x="0" y="411"/>
                    <a:pt x="0" y="170"/>
                  </a:cubicBezTo>
                  <a:cubicBezTo>
                    <a:pt x="0" y="68"/>
                    <a:pt x="68" y="0"/>
                    <a:pt x="170" y="0"/>
                  </a:cubicBezTo>
                  <a:cubicBezTo>
                    <a:pt x="483" y="0"/>
                    <a:pt x="797" y="0"/>
                    <a:pt x="1110" y="0"/>
                  </a:cubicBezTo>
                  <a:cubicBezTo>
                    <a:pt x="1194" y="0"/>
                    <a:pt x="1258" y="51"/>
                    <a:pt x="1273" y="131"/>
                  </a:cubicBezTo>
                  <a:cubicBezTo>
                    <a:pt x="1276" y="143"/>
                    <a:pt x="1276" y="156"/>
                    <a:pt x="1276" y="168"/>
                  </a:cubicBezTo>
                  <a:cubicBezTo>
                    <a:pt x="1276" y="322"/>
                    <a:pt x="1276" y="475"/>
                    <a:pt x="1276" y="629"/>
                  </a:cubicBezTo>
                  <a:cubicBezTo>
                    <a:pt x="1276" y="634"/>
                    <a:pt x="1276" y="638"/>
                    <a:pt x="1275" y="645"/>
                  </a:cubicBezTo>
                  <a:cubicBezTo>
                    <a:pt x="1239" y="640"/>
                    <a:pt x="1205" y="643"/>
                    <a:pt x="1171" y="659"/>
                  </a:cubicBezTo>
                  <a:cubicBezTo>
                    <a:pt x="1171" y="509"/>
                    <a:pt x="1171" y="362"/>
                    <a:pt x="1171" y="214"/>
                  </a:cubicBezTo>
                  <a:cubicBezTo>
                    <a:pt x="816" y="214"/>
                    <a:pt x="462" y="214"/>
                    <a:pt x="106" y="214"/>
                  </a:cubicBezTo>
                  <a:cubicBezTo>
                    <a:pt x="106" y="219"/>
                    <a:pt x="106" y="224"/>
                    <a:pt x="106" y="230"/>
                  </a:cubicBezTo>
                  <a:cubicBezTo>
                    <a:pt x="106" y="521"/>
                    <a:pt x="106" y="812"/>
                    <a:pt x="105" y="1102"/>
                  </a:cubicBezTo>
                  <a:cubicBezTo>
                    <a:pt x="105" y="1141"/>
                    <a:pt x="125" y="1169"/>
                    <a:pt x="171" y="1168"/>
                  </a:cubicBezTo>
                  <a:cubicBezTo>
                    <a:pt x="338" y="1167"/>
                    <a:pt x="504" y="1168"/>
                    <a:pt x="671" y="1168"/>
                  </a:cubicBezTo>
                  <a:cubicBezTo>
                    <a:pt x="677" y="1168"/>
                    <a:pt x="683" y="1168"/>
                    <a:pt x="691" y="1168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2" name="Freeform 7"/>
            <p:cNvSpPr>
              <a:spLocks noEditPoints="1"/>
            </p:cNvSpPr>
            <p:nvPr/>
          </p:nvSpPr>
          <p:spPr bwMode="auto">
            <a:xfrm>
              <a:off x="2571440" y="3653665"/>
              <a:ext cx="569443" cy="567498"/>
            </a:xfrm>
            <a:custGeom>
              <a:avLst/>
              <a:gdLst>
                <a:gd name="T0" fmla="*/ 328 w 495"/>
                <a:gd name="T1" fmla="*/ 1 h 493"/>
                <a:gd name="T2" fmla="*/ 495 w 495"/>
                <a:gd name="T3" fmla="*/ 167 h 493"/>
                <a:gd name="T4" fmla="*/ 427 w 495"/>
                <a:gd name="T5" fmla="*/ 236 h 493"/>
                <a:gd name="T6" fmla="*/ 240 w 495"/>
                <a:gd name="T7" fmla="*/ 421 h 493"/>
                <a:gd name="T8" fmla="*/ 216 w 495"/>
                <a:gd name="T9" fmla="*/ 436 h 493"/>
                <a:gd name="T10" fmla="*/ 40 w 495"/>
                <a:gd name="T11" fmla="*/ 488 h 493"/>
                <a:gd name="T12" fmla="*/ 9 w 495"/>
                <a:gd name="T13" fmla="*/ 484 h 493"/>
                <a:gd name="T14" fmla="*/ 6 w 495"/>
                <a:gd name="T15" fmla="*/ 454 h 493"/>
                <a:gd name="T16" fmla="*/ 58 w 495"/>
                <a:gd name="T17" fmla="*/ 276 h 493"/>
                <a:gd name="T18" fmla="*/ 67 w 495"/>
                <a:gd name="T19" fmla="*/ 259 h 493"/>
                <a:gd name="T20" fmla="*/ 327 w 495"/>
                <a:gd name="T21" fmla="*/ 1 h 493"/>
                <a:gd name="T22" fmla="*/ 328 w 495"/>
                <a:gd name="T23" fmla="*/ 1 h 493"/>
                <a:gd name="T24" fmla="*/ 102 w 495"/>
                <a:gd name="T25" fmla="*/ 292 h 493"/>
                <a:gd name="T26" fmla="*/ 72 w 495"/>
                <a:gd name="T27" fmla="*/ 396 h 493"/>
                <a:gd name="T28" fmla="*/ 74 w 495"/>
                <a:gd name="T29" fmla="*/ 405 h 493"/>
                <a:gd name="T30" fmla="*/ 113 w 495"/>
                <a:gd name="T31" fmla="*/ 418 h 493"/>
                <a:gd name="T32" fmla="*/ 148 w 495"/>
                <a:gd name="T33" fmla="*/ 408 h 493"/>
                <a:gd name="T34" fmla="*/ 200 w 495"/>
                <a:gd name="T35" fmla="*/ 393 h 493"/>
                <a:gd name="T36" fmla="*/ 185 w 495"/>
                <a:gd name="T37" fmla="*/ 316 h 493"/>
                <a:gd name="T38" fmla="*/ 178 w 495"/>
                <a:gd name="T39" fmla="*/ 308 h 493"/>
                <a:gd name="T40" fmla="*/ 102 w 495"/>
                <a:gd name="T41" fmla="*/ 2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5" h="493">
                  <a:moveTo>
                    <a:pt x="328" y="1"/>
                  </a:moveTo>
                  <a:cubicBezTo>
                    <a:pt x="384" y="56"/>
                    <a:pt x="439" y="112"/>
                    <a:pt x="495" y="167"/>
                  </a:cubicBezTo>
                  <a:cubicBezTo>
                    <a:pt x="473" y="190"/>
                    <a:pt x="450" y="213"/>
                    <a:pt x="427" y="236"/>
                  </a:cubicBezTo>
                  <a:cubicBezTo>
                    <a:pt x="365" y="298"/>
                    <a:pt x="303" y="360"/>
                    <a:pt x="240" y="421"/>
                  </a:cubicBezTo>
                  <a:cubicBezTo>
                    <a:pt x="233" y="428"/>
                    <a:pt x="225" y="433"/>
                    <a:pt x="216" y="436"/>
                  </a:cubicBezTo>
                  <a:cubicBezTo>
                    <a:pt x="157" y="454"/>
                    <a:pt x="98" y="471"/>
                    <a:pt x="40" y="488"/>
                  </a:cubicBezTo>
                  <a:cubicBezTo>
                    <a:pt x="28" y="492"/>
                    <a:pt x="18" y="493"/>
                    <a:pt x="9" y="484"/>
                  </a:cubicBezTo>
                  <a:cubicBezTo>
                    <a:pt x="0" y="475"/>
                    <a:pt x="3" y="464"/>
                    <a:pt x="6" y="454"/>
                  </a:cubicBezTo>
                  <a:cubicBezTo>
                    <a:pt x="23" y="395"/>
                    <a:pt x="40" y="335"/>
                    <a:pt x="58" y="276"/>
                  </a:cubicBezTo>
                  <a:cubicBezTo>
                    <a:pt x="60" y="270"/>
                    <a:pt x="63" y="264"/>
                    <a:pt x="67" y="259"/>
                  </a:cubicBezTo>
                  <a:cubicBezTo>
                    <a:pt x="154" y="173"/>
                    <a:pt x="240" y="87"/>
                    <a:pt x="327" y="1"/>
                  </a:cubicBezTo>
                  <a:cubicBezTo>
                    <a:pt x="328" y="1"/>
                    <a:pt x="329" y="0"/>
                    <a:pt x="328" y="1"/>
                  </a:cubicBezTo>
                  <a:close/>
                  <a:moveTo>
                    <a:pt x="102" y="292"/>
                  </a:moveTo>
                  <a:cubicBezTo>
                    <a:pt x="91" y="327"/>
                    <a:pt x="81" y="362"/>
                    <a:pt x="72" y="396"/>
                  </a:cubicBezTo>
                  <a:cubicBezTo>
                    <a:pt x="71" y="399"/>
                    <a:pt x="72" y="403"/>
                    <a:pt x="74" y="405"/>
                  </a:cubicBezTo>
                  <a:cubicBezTo>
                    <a:pt x="87" y="423"/>
                    <a:pt x="92" y="425"/>
                    <a:pt x="113" y="418"/>
                  </a:cubicBezTo>
                  <a:cubicBezTo>
                    <a:pt x="125" y="415"/>
                    <a:pt x="136" y="411"/>
                    <a:pt x="148" y="408"/>
                  </a:cubicBezTo>
                  <a:cubicBezTo>
                    <a:pt x="165" y="403"/>
                    <a:pt x="182" y="398"/>
                    <a:pt x="200" y="393"/>
                  </a:cubicBezTo>
                  <a:cubicBezTo>
                    <a:pt x="195" y="365"/>
                    <a:pt x="190" y="341"/>
                    <a:pt x="185" y="316"/>
                  </a:cubicBezTo>
                  <a:cubicBezTo>
                    <a:pt x="185" y="313"/>
                    <a:pt x="181" y="309"/>
                    <a:pt x="178" y="308"/>
                  </a:cubicBezTo>
                  <a:cubicBezTo>
                    <a:pt x="153" y="302"/>
                    <a:pt x="128" y="297"/>
                    <a:pt x="102" y="292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3" name="Freeform 8"/>
            <p:cNvSpPr>
              <a:spLocks/>
            </p:cNvSpPr>
            <p:nvPr/>
          </p:nvSpPr>
          <p:spPr bwMode="auto">
            <a:xfrm>
              <a:off x="2262162" y="3371619"/>
              <a:ext cx="608346" cy="119627"/>
            </a:xfrm>
            <a:custGeom>
              <a:avLst/>
              <a:gdLst>
                <a:gd name="T0" fmla="*/ 0 w 529"/>
                <a:gd name="T1" fmla="*/ 104 h 104"/>
                <a:gd name="T2" fmla="*/ 0 w 529"/>
                <a:gd name="T3" fmla="*/ 0 h 104"/>
                <a:gd name="T4" fmla="*/ 529 w 529"/>
                <a:gd name="T5" fmla="*/ 0 h 104"/>
                <a:gd name="T6" fmla="*/ 529 w 529"/>
                <a:gd name="T7" fmla="*/ 104 h 104"/>
                <a:gd name="T8" fmla="*/ 0 w 529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" h="104">
                  <a:moveTo>
                    <a:pt x="0" y="104"/>
                  </a:moveTo>
                  <a:cubicBezTo>
                    <a:pt x="0" y="69"/>
                    <a:pt x="0" y="35"/>
                    <a:pt x="0" y="0"/>
                  </a:cubicBezTo>
                  <a:cubicBezTo>
                    <a:pt x="177" y="0"/>
                    <a:pt x="352" y="0"/>
                    <a:pt x="529" y="0"/>
                  </a:cubicBezTo>
                  <a:cubicBezTo>
                    <a:pt x="529" y="35"/>
                    <a:pt x="529" y="69"/>
                    <a:pt x="529" y="104"/>
                  </a:cubicBezTo>
                  <a:cubicBezTo>
                    <a:pt x="353" y="104"/>
                    <a:pt x="177" y="104"/>
                    <a:pt x="0" y="104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4" name="Freeform 9"/>
            <p:cNvSpPr>
              <a:spLocks/>
            </p:cNvSpPr>
            <p:nvPr/>
          </p:nvSpPr>
          <p:spPr bwMode="auto">
            <a:xfrm>
              <a:off x="2263134" y="3127502"/>
              <a:ext cx="607373" cy="119627"/>
            </a:xfrm>
            <a:custGeom>
              <a:avLst/>
              <a:gdLst>
                <a:gd name="T0" fmla="*/ 528 w 528"/>
                <a:gd name="T1" fmla="*/ 0 h 104"/>
                <a:gd name="T2" fmla="*/ 528 w 528"/>
                <a:gd name="T3" fmla="*/ 104 h 104"/>
                <a:gd name="T4" fmla="*/ 0 w 528"/>
                <a:gd name="T5" fmla="*/ 104 h 104"/>
                <a:gd name="T6" fmla="*/ 0 w 528"/>
                <a:gd name="T7" fmla="*/ 0 h 104"/>
                <a:gd name="T8" fmla="*/ 528 w 528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104">
                  <a:moveTo>
                    <a:pt x="528" y="0"/>
                  </a:moveTo>
                  <a:cubicBezTo>
                    <a:pt x="528" y="35"/>
                    <a:pt x="528" y="69"/>
                    <a:pt x="528" y="104"/>
                  </a:cubicBezTo>
                  <a:cubicBezTo>
                    <a:pt x="352" y="104"/>
                    <a:pt x="177" y="104"/>
                    <a:pt x="0" y="104"/>
                  </a:cubicBezTo>
                  <a:cubicBezTo>
                    <a:pt x="0" y="70"/>
                    <a:pt x="0" y="36"/>
                    <a:pt x="0" y="0"/>
                  </a:cubicBezTo>
                  <a:cubicBezTo>
                    <a:pt x="176" y="0"/>
                    <a:pt x="352" y="0"/>
                    <a:pt x="528" y="0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5" name="Freeform 10"/>
            <p:cNvSpPr>
              <a:spLocks/>
            </p:cNvSpPr>
            <p:nvPr/>
          </p:nvSpPr>
          <p:spPr bwMode="auto">
            <a:xfrm>
              <a:off x="2263134" y="3615735"/>
              <a:ext cx="549991" cy="120599"/>
            </a:xfrm>
            <a:custGeom>
              <a:avLst/>
              <a:gdLst>
                <a:gd name="T0" fmla="*/ 0 w 478"/>
                <a:gd name="T1" fmla="*/ 0 h 105"/>
                <a:gd name="T2" fmla="*/ 478 w 478"/>
                <a:gd name="T3" fmla="*/ 0 h 105"/>
                <a:gd name="T4" fmla="*/ 472 w 478"/>
                <a:gd name="T5" fmla="*/ 8 h 105"/>
                <a:gd name="T6" fmla="*/ 383 w 478"/>
                <a:gd name="T7" fmla="*/ 97 h 105"/>
                <a:gd name="T8" fmla="*/ 366 w 478"/>
                <a:gd name="T9" fmla="*/ 104 h 105"/>
                <a:gd name="T10" fmla="*/ 8 w 478"/>
                <a:gd name="T11" fmla="*/ 105 h 105"/>
                <a:gd name="T12" fmla="*/ 0 w 478"/>
                <a:gd name="T13" fmla="*/ 104 h 105"/>
                <a:gd name="T14" fmla="*/ 0 w 478"/>
                <a:gd name="T1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8" h="105">
                  <a:moveTo>
                    <a:pt x="0" y="0"/>
                  </a:moveTo>
                  <a:cubicBezTo>
                    <a:pt x="159" y="0"/>
                    <a:pt x="318" y="0"/>
                    <a:pt x="478" y="0"/>
                  </a:cubicBezTo>
                  <a:cubicBezTo>
                    <a:pt x="476" y="3"/>
                    <a:pt x="474" y="6"/>
                    <a:pt x="472" y="8"/>
                  </a:cubicBezTo>
                  <a:cubicBezTo>
                    <a:pt x="443" y="38"/>
                    <a:pt x="413" y="68"/>
                    <a:pt x="383" y="97"/>
                  </a:cubicBezTo>
                  <a:cubicBezTo>
                    <a:pt x="379" y="101"/>
                    <a:pt x="372" y="104"/>
                    <a:pt x="366" y="104"/>
                  </a:cubicBezTo>
                  <a:cubicBezTo>
                    <a:pt x="247" y="105"/>
                    <a:pt x="127" y="105"/>
                    <a:pt x="8" y="105"/>
                  </a:cubicBezTo>
                  <a:cubicBezTo>
                    <a:pt x="6" y="105"/>
                    <a:pt x="3" y="104"/>
                    <a:pt x="0" y="104"/>
                  </a:cubicBezTo>
                  <a:cubicBezTo>
                    <a:pt x="0" y="69"/>
                    <a:pt x="0" y="35"/>
                    <a:pt x="0" y="0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6" name="Freeform 11"/>
            <p:cNvSpPr>
              <a:spLocks/>
            </p:cNvSpPr>
            <p:nvPr/>
          </p:nvSpPr>
          <p:spPr bwMode="auto">
            <a:xfrm>
              <a:off x="3016880" y="3492218"/>
              <a:ext cx="283019" cy="281074"/>
            </a:xfrm>
            <a:custGeom>
              <a:avLst/>
              <a:gdLst>
                <a:gd name="T0" fmla="*/ 0 w 246"/>
                <a:gd name="T1" fmla="*/ 87 h 244"/>
                <a:gd name="T2" fmla="*/ 66 w 246"/>
                <a:gd name="T3" fmla="*/ 20 h 244"/>
                <a:gd name="T4" fmla="*/ 139 w 246"/>
                <a:gd name="T5" fmla="*/ 20 h 244"/>
                <a:gd name="T6" fmla="*/ 225 w 246"/>
                <a:gd name="T7" fmla="*/ 106 h 244"/>
                <a:gd name="T8" fmla="*/ 227 w 246"/>
                <a:gd name="T9" fmla="*/ 178 h 244"/>
                <a:gd name="T10" fmla="*/ 159 w 246"/>
                <a:gd name="T11" fmla="*/ 244 h 244"/>
                <a:gd name="T12" fmla="*/ 0 w 246"/>
                <a:gd name="T13" fmla="*/ 8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244">
                  <a:moveTo>
                    <a:pt x="0" y="87"/>
                  </a:moveTo>
                  <a:cubicBezTo>
                    <a:pt x="22" y="64"/>
                    <a:pt x="43" y="41"/>
                    <a:pt x="66" y="20"/>
                  </a:cubicBezTo>
                  <a:cubicBezTo>
                    <a:pt x="87" y="1"/>
                    <a:pt x="118" y="0"/>
                    <a:pt x="139" y="20"/>
                  </a:cubicBezTo>
                  <a:cubicBezTo>
                    <a:pt x="169" y="48"/>
                    <a:pt x="198" y="76"/>
                    <a:pt x="225" y="106"/>
                  </a:cubicBezTo>
                  <a:cubicBezTo>
                    <a:pt x="245" y="127"/>
                    <a:pt x="246" y="158"/>
                    <a:pt x="227" y="178"/>
                  </a:cubicBezTo>
                  <a:cubicBezTo>
                    <a:pt x="205" y="202"/>
                    <a:pt x="181" y="223"/>
                    <a:pt x="159" y="244"/>
                  </a:cubicBezTo>
                  <a:cubicBezTo>
                    <a:pt x="107" y="193"/>
                    <a:pt x="54" y="140"/>
                    <a:pt x="0" y="87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2017073" y="3372591"/>
              <a:ext cx="119627" cy="117682"/>
            </a:xfrm>
            <a:custGeom>
              <a:avLst/>
              <a:gdLst>
                <a:gd name="T0" fmla="*/ 0 w 104"/>
                <a:gd name="T1" fmla="*/ 102 h 102"/>
                <a:gd name="T2" fmla="*/ 0 w 104"/>
                <a:gd name="T3" fmla="*/ 0 h 102"/>
                <a:gd name="T4" fmla="*/ 104 w 104"/>
                <a:gd name="T5" fmla="*/ 0 h 102"/>
                <a:gd name="T6" fmla="*/ 104 w 104"/>
                <a:gd name="T7" fmla="*/ 102 h 102"/>
                <a:gd name="T8" fmla="*/ 0 w 10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2">
                  <a:moveTo>
                    <a:pt x="0" y="102"/>
                  </a:moveTo>
                  <a:cubicBezTo>
                    <a:pt x="0" y="68"/>
                    <a:pt x="0" y="34"/>
                    <a:pt x="0" y="0"/>
                  </a:cubicBezTo>
                  <a:cubicBezTo>
                    <a:pt x="35" y="0"/>
                    <a:pt x="69" y="0"/>
                    <a:pt x="104" y="0"/>
                  </a:cubicBezTo>
                  <a:cubicBezTo>
                    <a:pt x="104" y="34"/>
                    <a:pt x="104" y="67"/>
                    <a:pt x="104" y="102"/>
                  </a:cubicBezTo>
                  <a:cubicBezTo>
                    <a:pt x="70" y="102"/>
                    <a:pt x="36" y="102"/>
                    <a:pt x="0" y="102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2018045" y="3128475"/>
              <a:ext cx="118654" cy="118654"/>
            </a:xfrm>
            <a:custGeom>
              <a:avLst/>
              <a:gdLst>
                <a:gd name="T0" fmla="*/ 103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3" y="103"/>
                  </a:moveTo>
                  <a:cubicBezTo>
                    <a:pt x="68" y="103"/>
                    <a:pt x="34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4"/>
                    <a:pt x="103" y="68"/>
                    <a:pt x="103" y="103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auto">
            <a:xfrm>
              <a:off x="2018045" y="3616708"/>
              <a:ext cx="118654" cy="118654"/>
            </a:xfrm>
            <a:custGeom>
              <a:avLst/>
              <a:gdLst>
                <a:gd name="T0" fmla="*/ 103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3" y="103"/>
                  </a:moveTo>
                  <a:cubicBezTo>
                    <a:pt x="68" y="103"/>
                    <a:pt x="35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3"/>
                    <a:pt x="103" y="67"/>
                    <a:pt x="103" y="103"/>
                  </a:cubicBezTo>
                  <a:close/>
                </a:path>
              </a:pathLst>
            </a:custGeom>
            <a:solidFill>
              <a:srgbClr val="67B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2405063" y="4137747"/>
            <a:ext cx="2657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pc="300" dirty="0" smtClean="0">
                <a:solidFill>
                  <a:srgbClr val="67B3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HK" altLang="en-US" sz="2800" b="1" spc="300" dirty="0">
              <a:solidFill>
                <a:srgbClr val="67B3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682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947886" y="2133600"/>
            <a:ext cx="7837714" cy="3777622"/>
          </a:xfrm>
        </p:spPr>
        <p:txBody>
          <a:bodyPr>
            <a:normAutofit/>
          </a:bodyPr>
          <a:lstStyle/>
          <a:p>
            <a:pPr indent="342900">
              <a:lnSpc>
                <a:spcPct val="150000"/>
              </a:lnSpc>
            </a:pPr>
            <a:r>
              <a:rPr lang="zh-CN" altLang="en-US" dirty="0"/>
              <a:t>媒体</a:t>
            </a:r>
            <a:r>
              <a:rPr lang="zh-CN" altLang="en-US" dirty="0" smtClean="0"/>
              <a:t>是指信息在传递过程中，从信源到受传者之间承载并传递信息的载体或工具。</a:t>
            </a:r>
            <a:endParaRPr lang="en-US" altLang="zh-CN" dirty="0" smtClean="0"/>
          </a:p>
          <a:p>
            <a:pPr indent="342900">
              <a:lnSpc>
                <a:spcPct val="150000"/>
              </a:lnSpc>
            </a:pPr>
            <a:endParaRPr lang="en-US" altLang="zh-CN" dirty="0"/>
          </a:p>
          <a:p>
            <a:pPr indent="0">
              <a:lnSpc>
                <a:spcPct val="150000"/>
              </a:lnSpc>
              <a:buNone/>
            </a:pPr>
            <a:r>
              <a:rPr lang="zh-CN" altLang="en-US" dirty="0" smtClean="0"/>
              <a:t>                                         媒体的两层含义</a:t>
            </a:r>
            <a:endParaRPr lang="en-US" altLang="zh-CN" dirty="0" smtClean="0"/>
          </a:p>
          <a:p>
            <a:pPr indent="0">
              <a:lnSpc>
                <a:spcPct val="150000"/>
              </a:lnSpc>
              <a:buNone/>
            </a:pPr>
            <a:endParaRPr lang="en-US" altLang="zh-CN" dirty="0" smtClean="0"/>
          </a:p>
          <a:p>
            <a:pPr indent="0">
              <a:lnSpc>
                <a:spcPct val="150000"/>
              </a:lnSpc>
              <a:buNone/>
            </a:pPr>
            <a:r>
              <a:rPr lang="zh-CN" altLang="en-US" dirty="0" smtClean="0"/>
              <a:t>                  </a:t>
            </a:r>
            <a:endParaRPr lang="en-US" altLang="zh-CN" dirty="0" smtClean="0"/>
          </a:p>
          <a:p>
            <a:pPr indent="0">
              <a:lnSpc>
                <a:spcPct val="150000"/>
              </a:lnSpc>
              <a:buNone/>
            </a:pPr>
            <a:r>
              <a:rPr lang="en-US" altLang="zh-CN" dirty="0">
                <a:latin typeface="Calibri"/>
              </a:rPr>
              <a:t> </a:t>
            </a:r>
            <a:r>
              <a:rPr lang="en-US" altLang="zh-CN" dirty="0" smtClean="0">
                <a:latin typeface="Calibri"/>
              </a:rPr>
              <a:t>                         </a:t>
            </a:r>
            <a:r>
              <a:rPr lang="zh-CN" altLang="en-US" dirty="0" smtClean="0">
                <a:latin typeface="Calibri"/>
              </a:rPr>
              <a:t>①</a:t>
            </a:r>
            <a:r>
              <a:rPr lang="zh-CN" altLang="en-US" dirty="0" smtClean="0"/>
              <a:t> 承载信息的载体    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    </a:t>
            </a:r>
            <a:r>
              <a:rPr lang="zh-CN" altLang="en-US" dirty="0" smtClean="0">
                <a:latin typeface="Calibri"/>
              </a:rPr>
              <a:t>②</a:t>
            </a:r>
            <a:r>
              <a:rPr lang="zh-CN" altLang="en-US" dirty="0" smtClean="0"/>
              <a:t>储存和传递信息的实体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（一）教学媒体的含义</a:t>
            </a:r>
            <a:endParaRPr lang="zh-CN" altLang="en-US" dirty="0">
              <a:solidFill>
                <a:srgbClr val="3F7E00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524000" y="258354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accent1"/>
                </a:solidFill>
              </a:rPr>
              <a:t>媒体</a:t>
            </a:r>
            <a:endParaRPr lang="zh-CN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教学媒体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3505199" y="2685143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下箭头 3"/>
          <p:cNvSpPr/>
          <p:nvPr/>
        </p:nvSpPr>
        <p:spPr>
          <a:xfrm>
            <a:off x="7648013" y="2930883"/>
            <a:ext cx="201705" cy="6785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下箭头 20"/>
          <p:cNvSpPr/>
          <p:nvPr/>
        </p:nvSpPr>
        <p:spPr>
          <a:xfrm rot="1800000">
            <a:off x="7152997" y="4311473"/>
            <a:ext cx="201705" cy="6785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下箭头 23"/>
          <p:cNvSpPr/>
          <p:nvPr/>
        </p:nvSpPr>
        <p:spPr>
          <a:xfrm rot="-1800000">
            <a:off x="8282547" y="4305134"/>
            <a:ext cx="201705" cy="6785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连接符 15"/>
          <p:cNvCxnSpPr/>
          <p:nvPr/>
        </p:nvCxnSpPr>
        <p:spPr>
          <a:xfrm>
            <a:off x="9776012" y="2583543"/>
            <a:ext cx="41685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0461812" y="2583543"/>
            <a:ext cx="41685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38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947886" y="2133600"/>
            <a:ext cx="7837714" cy="3777622"/>
          </a:xfrm>
        </p:spPr>
        <p:txBody>
          <a:bodyPr>
            <a:normAutofit lnSpcReduction="10000"/>
          </a:bodyPr>
          <a:lstStyle/>
          <a:p>
            <a:pPr indent="342900">
              <a:lnSpc>
                <a:spcPct val="150000"/>
              </a:lnSpc>
            </a:pPr>
            <a:r>
              <a:rPr lang="zh-CN" altLang="en-US" dirty="0" smtClean="0"/>
              <a:t>一个没有存储内容的</a:t>
            </a:r>
            <a:r>
              <a:rPr lang="en-US" altLang="zh-CN" dirty="0" smtClean="0"/>
              <a:t>U</a:t>
            </a:r>
            <a:r>
              <a:rPr lang="zh-CN" altLang="en-US" dirty="0" smtClean="0"/>
              <a:t>盘、一张空白的光盘、一块没有内容的硬盘、空白的纸张</a:t>
            </a:r>
            <a:r>
              <a:rPr lang="en-US" altLang="zh-CN" dirty="0" smtClean="0"/>
              <a:t>…</a:t>
            </a:r>
          </a:p>
          <a:p>
            <a:pPr indent="0">
              <a:lnSpc>
                <a:spcPct val="150000"/>
              </a:lnSpc>
              <a:buNone/>
            </a:pPr>
            <a:r>
              <a:rPr lang="zh-CN" altLang="en-US" dirty="0" smtClean="0"/>
              <a:t>                                    </a:t>
            </a:r>
            <a:r>
              <a:rPr lang="zh-CN" altLang="en-US" sz="2400" dirty="0" smtClean="0"/>
              <a:t>是媒体吗     </a:t>
            </a:r>
            <a:r>
              <a:rPr lang="en-US" altLang="zh-CN" sz="6000" b="1" i="1" dirty="0" smtClean="0">
                <a:solidFill>
                  <a:srgbClr val="FF0000"/>
                </a:solidFill>
              </a:rPr>
              <a:t>? </a:t>
            </a:r>
          </a:p>
          <a:p>
            <a:pPr indent="0">
              <a:lnSpc>
                <a:spcPct val="150000"/>
              </a:lnSpc>
              <a:buNone/>
            </a:pPr>
            <a:endParaRPr lang="en-US" altLang="zh-CN" dirty="0" smtClean="0"/>
          </a:p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´"/>
            </a:pPr>
            <a:r>
              <a:rPr lang="zh-CN" altLang="en-US" dirty="0" smtClean="0"/>
              <a:t>不是，没有承载信息的物体不能说是媒体，只能说是存储、印刷用的材料。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（一）教学媒体的含义</a:t>
            </a:r>
            <a:endParaRPr lang="zh-CN" altLang="en-US" dirty="0">
              <a:solidFill>
                <a:srgbClr val="3F7E00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524000" y="258354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accent1"/>
                </a:solidFill>
              </a:rPr>
              <a:t>媒体</a:t>
            </a:r>
            <a:endParaRPr lang="zh-CN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教学媒体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3505199" y="2685143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27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947886" y="2141837"/>
            <a:ext cx="7837714" cy="4621427"/>
          </a:xfrm>
        </p:spPr>
        <p:txBody>
          <a:bodyPr>
            <a:normAutofit/>
          </a:bodyPr>
          <a:lstStyle/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zh-CN" altLang="en-US" dirty="0" smtClean="0"/>
              <a:t>习惯上分为两类：硬件和软件。</a:t>
            </a:r>
            <a:endParaRPr lang="en-US" altLang="zh-CN" dirty="0" smtClean="0"/>
          </a:p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"/>
            </a:pPr>
            <a:endParaRPr lang="en-US" altLang="zh-CN" dirty="0" smtClean="0"/>
          </a:p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´"/>
            </a:pPr>
            <a:endParaRPr lang="en-US" altLang="zh-CN" dirty="0" smtClean="0"/>
          </a:p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´"/>
            </a:pPr>
            <a:endParaRPr lang="en-US" altLang="zh-CN" dirty="0"/>
          </a:p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´"/>
            </a:pPr>
            <a:endParaRPr lang="en-US" altLang="zh-CN" dirty="0" smtClean="0"/>
          </a:p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´"/>
            </a:pPr>
            <a:endParaRPr lang="en-US" altLang="zh-CN" dirty="0"/>
          </a:p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´"/>
            </a:pPr>
            <a:endParaRPr lang="en-US" altLang="zh-CN" dirty="0" smtClean="0"/>
          </a:p>
          <a:p>
            <a:pPr indent="0">
              <a:lnSpc>
                <a:spcPct val="150000"/>
              </a:lnSpc>
              <a:buNone/>
            </a:pP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3F7E00"/>
                </a:solidFill>
              </a:rPr>
              <a:t>（一）教学媒体的含义</a:t>
            </a:r>
            <a:endParaRPr lang="zh-CN" altLang="en-US" dirty="0">
              <a:solidFill>
                <a:srgbClr val="3F7E00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524000" y="258354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accent1"/>
                </a:solidFill>
              </a:rPr>
              <a:t>媒体</a:t>
            </a:r>
            <a:endParaRPr lang="zh-CN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教学媒体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3505199" y="2685143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974428612"/>
              </p:ext>
            </p:extLst>
          </p:nvPr>
        </p:nvGraphicFramePr>
        <p:xfrm>
          <a:off x="4422344" y="2944647"/>
          <a:ext cx="6879969" cy="3620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561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3F7E00"/>
                </a:solidFill>
              </a:rPr>
              <a:t>（一）教学媒体的含义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524000" y="2583543"/>
            <a:ext cx="1901371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媒体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1529669" y="3262086"/>
            <a:ext cx="1895703" cy="391886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accent1"/>
                </a:solidFill>
              </a:rPr>
              <a:t>教学媒体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10" name="内容占位符 1"/>
          <p:cNvSpPr>
            <a:spLocks noGrp="1"/>
          </p:cNvSpPr>
          <p:nvPr>
            <p:ph idx="1"/>
          </p:nvPr>
        </p:nvSpPr>
        <p:spPr>
          <a:xfrm>
            <a:off x="3947886" y="2133600"/>
            <a:ext cx="7837714" cy="3777622"/>
          </a:xfrm>
        </p:spPr>
        <p:txBody>
          <a:bodyPr>
            <a:normAutofit/>
          </a:bodyPr>
          <a:lstStyle/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"/>
            </a:pPr>
            <a:endParaRPr lang="en-US" altLang="zh-CN" dirty="0" smtClean="0"/>
          </a:p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zh-CN" altLang="en-US" dirty="0" smtClean="0"/>
              <a:t>在教育教学过程中所采用的媒体，被称为</a:t>
            </a:r>
            <a:r>
              <a:rPr lang="zh-CN" altLang="en-US" b="1" dirty="0" smtClean="0">
                <a:solidFill>
                  <a:schemeClr val="accent1"/>
                </a:solidFill>
              </a:rPr>
              <a:t>教学媒体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628650" indent="-285750"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zh-CN" altLang="en-US" dirty="0" smtClean="0"/>
              <a:t>事实上，绝大多数新开发出来的媒体首先都不是用在教学上，而是在军事、通信、娱乐、工业等部门使用相当长一段时间之后，才逐步被引进教学领域。</a:t>
            </a:r>
            <a:endParaRPr lang="en-US" altLang="zh-CN" dirty="0" smtClean="0"/>
          </a:p>
          <a:p>
            <a:pPr indent="0">
              <a:lnSpc>
                <a:spcPct val="150000"/>
              </a:lnSpc>
              <a:buNone/>
            </a:pP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3505199" y="3384387"/>
            <a:ext cx="362858" cy="18868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下箭头 12"/>
          <p:cNvSpPr/>
          <p:nvPr/>
        </p:nvSpPr>
        <p:spPr>
          <a:xfrm>
            <a:off x="8054787" y="4669751"/>
            <a:ext cx="416859" cy="13410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05" y="4802275"/>
            <a:ext cx="1844615" cy="205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57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CCE8C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2988</Words>
  <Application>Microsoft Office PowerPoint</Application>
  <PresentationFormat>宽屏</PresentationFormat>
  <Paragraphs>551</Paragraphs>
  <Slides>47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47</vt:i4>
      </vt:variant>
    </vt:vector>
  </HeadingPairs>
  <TitlesOfParts>
    <vt:vector size="61" baseType="lpstr">
      <vt:lpstr>微軟正黑體</vt:lpstr>
      <vt:lpstr>等线</vt:lpstr>
      <vt:lpstr>等线 Light</vt:lpstr>
      <vt:lpstr>时尚中黑简体</vt:lpstr>
      <vt:lpstr>宋体</vt:lpstr>
      <vt:lpstr>微软雅黑</vt:lpstr>
      <vt:lpstr>幼圆</vt:lpstr>
      <vt:lpstr>Arial</vt:lpstr>
      <vt:lpstr>Arial Black</vt:lpstr>
      <vt:lpstr>Calibri</vt:lpstr>
      <vt:lpstr>Century Gothic</vt:lpstr>
      <vt:lpstr>Wingdings 3</vt:lpstr>
      <vt:lpstr>丝状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（一）教学媒体的含义</vt:lpstr>
      <vt:lpstr>（一）教学媒体的含义</vt:lpstr>
      <vt:lpstr>（一）教学媒体的含义</vt:lpstr>
      <vt:lpstr>（一）教学媒体的含义</vt:lpstr>
      <vt:lpstr>（一）教学媒体的含义</vt:lpstr>
      <vt:lpstr>（一）教学媒体的含义</vt:lpstr>
      <vt:lpstr>PowerPoint 演示文稿</vt:lpstr>
      <vt:lpstr>（二）教学媒体的特征</vt:lpstr>
      <vt:lpstr>（二）教学媒体的特征</vt:lpstr>
      <vt:lpstr>（二）教学媒体的特征</vt:lpstr>
      <vt:lpstr>（二）教学媒体的特征</vt:lpstr>
      <vt:lpstr>（二）教学媒体的特征</vt:lpstr>
      <vt:lpstr>（二）教学媒体的特征</vt:lpstr>
      <vt:lpstr>（二）教学媒体的特征</vt:lpstr>
      <vt:lpstr>（二）教学媒体的特征</vt:lpstr>
      <vt:lpstr>（二）教学媒体的特征</vt:lpstr>
      <vt:lpstr>（二）教学媒体的特征</vt:lpstr>
      <vt:lpstr>（二）教学媒体的特征</vt:lpstr>
      <vt:lpstr>（二）教学媒体的特征</vt:lpstr>
      <vt:lpstr>（二）教学媒体的特征</vt:lpstr>
      <vt:lpstr>（二）教学媒体的特征</vt:lpstr>
      <vt:lpstr>（二）教学媒体的特征</vt:lpstr>
      <vt:lpstr>（二）教学媒体的特征</vt:lpstr>
      <vt:lpstr>（二）教学媒体的特征</vt:lpstr>
      <vt:lpstr>（二）教学媒体的特征</vt:lpstr>
      <vt:lpstr>（二）教学媒体的特征</vt:lpstr>
      <vt:lpstr>（二）教学媒体的特征</vt:lpstr>
      <vt:lpstr>PowerPoint 演示文稿</vt:lpstr>
      <vt:lpstr>（三）教学媒体的分类</vt:lpstr>
      <vt:lpstr>（三）教学媒体的分类</vt:lpstr>
      <vt:lpstr>（三）教学媒体的分类</vt:lpstr>
      <vt:lpstr>（三）教学媒体的分类</vt:lpstr>
      <vt:lpstr>（三）教学媒体的分类</vt:lpstr>
      <vt:lpstr>（三）教学媒体的分类</vt:lpstr>
      <vt:lpstr>（三）教学媒体的分类</vt:lpstr>
      <vt:lpstr>（三）教学媒体的分类</vt:lpstr>
      <vt:lpstr>（三）教学媒体的分类</vt:lpstr>
      <vt:lpstr>（三）教学媒体的分类</vt:lpstr>
      <vt:lpstr>（三）教学媒体的分类</vt:lpstr>
      <vt:lpstr>（三）教学媒体的分类</vt:lpstr>
      <vt:lpstr>（三）教学媒体的分类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think</dc:creator>
  <cp:lastModifiedBy>think</cp:lastModifiedBy>
  <cp:revision>530</cp:revision>
  <dcterms:created xsi:type="dcterms:W3CDTF">2016-07-20T07:35:09Z</dcterms:created>
  <dcterms:modified xsi:type="dcterms:W3CDTF">2016-12-02T03:00:16Z</dcterms:modified>
</cp:coreProperties>
</file>